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704" r:id="rId2"/>
    <p:sldMasterId id="2147483718" r:id="rId3"/>
  </p:sldMasterIdLst>
  <p:notesMasterIdLst>
    <p:notesMasterId r:id="rId52"/>
  </p:notesMasterIdLst>
  <p:sldIdLst>
    <p:sldId id="454" r:id="rId4"/>
    <p:sldId id="262" r:id="rId5"/>
    <p:sldId id="541" r:id="rId6"/>
    <p:sldId id="455" r:id="rId7"/>
    <p:sldId id="456" r:id="rId8"/>
    <p:sldId id="443" r:id="rId9"/>
    <p:sldId id="520" r:id="rId10"/>
    <p:sldId id="481" r:id="rId11"/>
    <p:sldId id="537" r:id="rId12"/>
    <p:sldId id="518" r:id="rId13"/>
    <p:sldId id="540" r:id="rId14"/>
    <p:sldId id="482" r:id="rId15"/>
    <p:sldId id="517" r:id="rId16"/>
    <p:sldId id="483" r:id="rId17"/>
    <p:sldId id="536" r:id="rId18"/>
    <p:sldId id="424" r:id="rId19"/>
    <p:sldId id="531" r:id="rId20"/>
    <p:sldId id="532" r:id="rId21"/>
    <p:sldId id="276" r:id="rId22"/>
    <p:sldId id="303" r:id="rId23"/>
    <p:sldId id="521" r:id="rId24"/>
    <p:sldId id="522" r:id="rId25"/>
    <p:sldId id="477" r:id="rId26"/>
    <p:sldId id="269" r:id="rId27"/>
    <p:sldId id="270" r:id="rId28"/>
    <p:sldId id="271" r:id="rId29"/>
    <p:sldId id="272" r:id="rId30"/>
    <p:sldId id="258" r:id="rId31"/>
    <p:sldId id="525" r:id="rId32"/>
    <p:sldId id="526" r:id="rId33"/>
    <p:sldId id="400" r:id="rId34"/>
    <p:sldId id="277" r:id="rId35"/>
    <p:sldId id="278" r:id="rId36"/>
    <p:sldId id="279" r:id="rId37"/>
    <p:sldId id="280" r:id="rId38"/>
    <p:sldId id="533" r:id="rId39"/>
    <p:sldId id="534" r:id="rId40"/>
    <p:sldId id="293" r:id="rId41"/>
    <p:sldId id="535" r:id="rId42"/>
    <p:sldId id="275" r:id="rId43"/>
    <p:sldId id="414" r:id="rId44"/>
    <p:sldId id="462" r:id="rId45"/>
    <p:sldId id="288" r:id="rId46"/>
    <p:sldId id="489" r:id="rId47"/>
    <p:sldId id="446" r:id="rId48"/>
    <p:sldId id="509" r:id="rId49"/>
    <p:sldId id="393" r:id="rId50"/>
    <p:sldId id="292" r:id="rId51"/>
  </p:sldIdLst>
  <p:sldSz cx="12193588" cy="6858000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Calibri" panose="020F0502020204030204" pitchFamily="34" charset="0"/>
        <a:ea typeface="Noto Sans SC Regular" charset="0"/>
        <a:cs typeface="Noto Sans SC Regular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Calibri" panose="020F0502020204030204" pitchFamily="34" charset="0"/>
        <a:ea typeface="Noto Sans SC Regular" charset="0"/>
        <a:cs typeface="Noto Sans SC Regular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Calibri" panose="020F0502020204030204" pitchFamily="34" charset="0"/>
        <a:ea typeface="Noto Sans SC Regular" charset="0"/>
        <a:cs typeface="Noto Sans SC Regular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Calibri" panose="020F0502020204030204" pitchFamily="34" charset="0"/>
        <a:ea typeface="Noto Sans SC Regular" charset="0"/>
        <a:cs typeface="Noto Sans SC Regular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Calibri" panose="020F0502020204030204" pitchFamily="34" charset="0"/>
        <a:ea typeface="Noto Sans SC Regular" charset="0"/>
        <a:cs typeface="Noto Sans SC Regular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Noto Sans SC Regular" charset="0"/>
        <a:cs typeface="Noto Sans SC Regular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Noto Sans SC Regular" charset="0"/>
        <a:cs typeface="Noto Sans SC Regular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Noto Sans SC Regular" charset="0"/>
        <a:cs typeface="Noto Sans SC Regular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Noto Sans SC Regular" charset="0"/>
        <a:cs typeface="Noto Sans SC Regular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oit Stutz" initials="BS" lastIdx="2" clrIdx="0">
    <p:extLst>
      <p:ext uri="{19B8F6BF-5375-455C-9EA6-DF929625EA0E}">
        <p15:presenceInfo xmlns:p15="http://schemas.microsoft.com/office/powerpoint/2012/main" userId="S::benoit.stutz@univ-smb.fr::4b3f80a3-ad58-4067-8384-4af6eb8c73f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6600"/>
    <a:srgbClr val="003399"/>
    <a:srgbClr val="339933"/>
    <a:srgbClr val="CC0000"/>
    <a:srgbClr val="FFCC66"/>
    <a:srgbClr val="0066FF"/>
    <a:srgbClr val="996633"/>
    <a:srgbClr val="00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Stile medio 4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2"/>
  </p:normalViewPr>
  <p:slideViewPr>
    <p:cSldViewPr>
      <p:cViewPr varScale="1">
        <p:scale>
          <a:sx n="97" d="100"/>
          <a:sy n="97" d="100"/>
        </p:scale>
        <p:origin x="390" y="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commentAuthors" Target="commentAuthor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0BA664-F924-4534-824E-18C9915CD7E3}" type="doc">
      <dgm:prSet loTypeId="urn:microsoft.com/office/officeart/2005/8/layout/chevron1" loCatId="process" qsTypeId="urn:microsoft.com/office/officeart/2005/8/quickstyle/simple4#1" qsCatId="simple" csTypeId="urn:microsoft.com/office/officeart/2005/8/colors/colorful5" csCatId="colorful" phldr="1"/>
      <dgm:spPr bwMode="auto"/>
    </dgm:pt>
    <dgm:pt modelId="{92DABDC9-0991-45A7-AFCD-E1B3BE7B9664}">
      <dgm:prSet phldrT="[Testo]"/>
      <dgm:spPr bwMode="auto"/>
      <dgm:t>
        <a:bodyPr/>
        <a:lstStyle/>
        <a:p>
          <a:pPr>
            <a:defRPr/>
          </a:pPr>
          <a:r>
            <a:rPr lang="fr-FR" dirty="0"/>
            <a:t>Exploration, </a:t>
          </a:r>
          <a:r>
            <a:rPr lang="fr-FR" dirty="0" err="1"/>
            <a:t>Experimentation</a:t>
          </a:r>
          <a:endParaRPr dirty="0"/>
        </a:p>
      </dgm:t>
    </dgm:pt>
    <dgm:pt modelId="{5D2155DB-5D70-4956-9C3D-4804C78A7CC5}" type="parTrans" cxnId="{0B385630-9F74-450B-82A0-119578DEBE6E}">
      <dgm:prSet/>
      <dgm:spPr bwMode="auto"/>
      <dgm:t>
        <a:bodyPr/>
        <a:lstStyle/>
        <a:p>
          <a:pPr>
            <a:defRPr/>
          </a:pPr>
          <a:endParaRPr lang="it-IT"/>
        </a:p>
      </dgm:t>
    </dgm:pt>
    <dgm:pt modelId="{B683F154-14CC-4568-B791-1799F0C1083F}" type="sibTrans" cxnId="{0B385630-9F74-450B-82A0-119578DEBE6E}">
      <dgm:prSet/>
      <dgm:spPr bwMode="auto"/>
      <dgm:t>
        <a:bodyPr/>
        <a:lstStyle/>
        <a:p>
          <a:pPr>
            <a:defRPr/>
          </a:pPr>
          <a:endParaRPr lang="it-IT"/>
        </a:p>
      </dgm:t>
    </dgm:pt>
    <dgm:pt modelId="{6D47C72D-4675-4F41-9CA0-A4A2289EBF27}">
      <dgm:prSet phldrT="[Testo]"/>
      <dgm:spPr bwMode="auto"/>
      <dgm:t>
        <a:bodyPr/>
        <a:lstStyle/>
        <a:p>
          <a:pPr>
            <a:defRPr/>
          </a:pPr>
          <a:r>
            <a:rPr lang="fr-FR" dirty="0" err="1"/>
            <a:t>Integration</a:t>
          </a:r>
          <a:r>
            <a:rPr lang="fr-FR" dirty="0"/>
            <a:t>, Transformation</a:t>
          </a:r>
          <a:endParaRPr dirty="0"/>
        </a:p>
      </dgm:t>
    </dgm:pt>
    <dgm:pt modelId="{64F9857C-CBFF-4CB0-B826-68BC021EDB55}" type="parTrans" cxnId="{EB9C1FFC-BD52-4DCF-BDB5-14702D5AC4BE}">
      <dgm:prSet/>
      <dgm:spPr bwMode="auto"/>
      <dgm:t>
        <a:bodyPr/>
        <a:lstStyle/>
        <a:p>
          <a:pPr>
            <a:defRPr/>
          </a:pPr>
          <a:endParaRPr lang="it-IT"/>
        </a:p>
      </dgm:t>
    </dgm:pt>
    <dgm:pt modelId="{BB57A9D6-B113-4D5E-B97D-B663170982BF}" type="sibTrans" cxnId="{EB9C1FFC-BD52-4DCF-BDB5-14702D5AC4BE}">
      <dgm:prSet/>
      <dgm:spPr bwMode="auto"/>
      <dgm:t>
        <a:bodyPr/>
        <a:lstStyle/>
        <a:p>
          <a:pPr>
            <a:defRPr/>
          </a:pPr>
          <a:endParaRPr lang="it-IT"/>
        </a:p>
      </dgm:t>
    </dgm:pt>
    <dgm:pt modelId="{961E1C9D-871B-485D-B0EA-76C7B84D816F}">
      <dgm:prSet phldrT="[Testo]"/>
      <dgm:spPr bwMode="auto"/>
      <dgm:t>
        <a:bodyPr/>
        <a:lstStyle/>
        <a:p>
          <a:pPr>
            <a:defRPr/>
          </a:pPr>
          <a:r>
            <a:rPr lang="fr-FR" dirty="0"/>
            <a:t>Consolidation 2</a:t>
          </a:r>
          <a:endParaRPr dirty="0"/>
        </a:p>
      </dgm:t>
    </dgm:pt>
    <dgm:pt modelId="{EA5FF865-6FB7-4FDE-BAEA-8257B9F85CEA}" type="parTrans" cxnId="{0A22B1FB-908B-4520-AB0B-D44BA024D284}">
      <dgm:prSet/>
      <dgm:spPr bwMode="auto"/>
      <dgm:t>
        <a:bodyPr/>
        <a:lstStyle/>
        <a:p>
          <a:pPr>
            <a:defRPr/>
          </a:pPr>
          <a:endParaRPr lang="it-IT"/>
        </a:p>
      </dgm:t>
    </dgm:pt>
    <dgm:pt modelId="{3429DD7F-8027-4832-A8DF-93659D18A415}" type="sibTrans" cxnId="{0A22B1FB-908B-4520-AB0B-D44BA024D284}">
      <dgm:prSet/>
      <dgm:spPr bwMode="auto"/>
      <dgm:t>
        <a:bodyPr/>
        <a:lstStyle/>
        <a:p>
          <a:pPr>
            <a:defRPr/>
          </a:pPr>
          <a:endParaRPr lang="it-IT"/>
        </a:p>
      </dgm:t>
    </dgm:pt>
    <dgm:pt modelId="{C51456DC-5229-423A-A247-235756351A5B}">
      <dgm:prSet/>
      <dgm:spPr/>
      <dgm:t>
        <a:bodyPr/>
        <a:lstStyle/>
        <a:p>
          <a:r>
            <a:rPr lang="fr-FR"/>
            <a:t>Consolidation 1</a:t>
          </a:r>
          <a:endParaRPr lang="fr-FR" dirty="0"/>
        </a:p>
      </dgm:t>
    </dgm:pt>
    <dgm:pt modelId="{FDD096B3-B19D-4E8C-B01E-4D0742E5A8B2}" type="parTrans" cxnId="{EB323762-33F5-42BF-9B28-E672F9E65F50}">
      <dgm:prSet/>
      <dgm:spPr/>
      <dgm:t>
        <a:bodyPr/>
        <a:lstStyle/>
        <a:p>
          <a:endParaRPr lang="fr-FR"/>
        </a:p>
      </dgm:t>
    </dgm:pt>
    <dgm:pt modelId="{AB2239FE-E0B2-4EF8-8071-8F496FEBBB9D}" type="sibTrans" cxnId="{EB323762-33F5-42BF-9B28-E672F9E65F50}">
      <dgm:prSet/>
      <dgm:spPr/>
      <dgm:t>
        <a:bodyPr/>
        <a:lstStyle/>
        <a:p>
          <a:endParaRPr lang="fr-FR"/>
        </a:p>
      </dgm:t>
    </dgm:pt>
    <dgm:pt modelId="{64A35A04-9D0B-411A-9538-B59608EACA6A}" type="pres">
      <dgm:prSet presAssocID="{6C0BA664-F924-4534-824E-18C9915CD7E3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31375B99-AF16-43B2-AA03-F8111DF1EB31}" type="pres">
      <dgm:prSet presAssocID="{92DABDC9-0991-45A7-AFCD-E1B3BE7B9664}" presName="parTxOnly" presStyleLbl="node1" presStyleIdx="0" presStyleCnt="4">
        <dgm:presLayoutVars>
          <dgm:chMax val="0"/>
          <dgm:chPref val="0"/>
          <dgm:bulletEnabled val="1"/>
        </dgm:presLayoutVars>
      </dgm:prSet>
      <dgm:spPr bwMode="auto"/>
    </dgm:pt>
    <dgm:pt modelId="{2DB7F84A-2F55-4FB9-A82A-EF31C76EF65D}" type="pres">
      <dgm:prSet presAssocID="{B683F154-14CC-4568-B791-1799F0C1083F}" presName="parTxOnlySpace" presStyleCnt="0"/>
      <dgm:spPr bwMode="auto"/>
    </dgm:pt>
    <dgm:pt modelId="{AB9F8DF5-B2EE-47BD-B694-C6841DFBA3EB}" type="pres">
      <dgm:prSet presAssocID="{6D47C72D-4675-4F41-9CA0-A4A2289EBF27}" presName="parTxOnly" presStyleLbl="node1" presStyleIdx="1" presStyleCnt="4">
        <dgm:presLayoutVars>
          <dgm:chMax val="0"/>
          <dgm:chPref val="0"/>
          <dgm:bulletEnabled val="1"/>
        </dgm:presLayoutVars>
      </dgm:prSet>
      <dgm:spPr bwMode="auto"/>
    </dgm:pt>
    <dgm:pt modelId="{C5966CD3-96F5-4D3C-B7F1-D86C342B5F6B}" type="pres">
      <dgm:prSet presAssocID="{BB57A9D6-B113-4D5E-B97D-B663170982BF}" presName="parTxOnlySpace" presStyleCnt="0"/>
      <dgm:spPr bwMode="auto"/>
    </dgm:pt>
    <dgm:pt modelId="{6F20656B-8D4B-4CB4-B68D-F340E46CC919}" type="pres">
      <dgm:prSet presAssocID="{C51456DC-5229-423A-A247-235756351A5B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FDA3B50-FC79-431F-8895-5A6C49580946}" type="pres">
      <dgm:prSet presAssocID="{AB2239FE-E0B2-4EF8-8071-8F496FEBBB9D}" presName="parTxOnlySpace" presStyleCnt="0"/>
      <dgm:spPr/>
    </dgm:pt>
    <dgm:pt modelId="{CCB0FCF7-133E-44BF-9BBD-561051A5C268}" type="pres">
      <dgm:prSet presAssocID="{961E1C9D-871B-485D-B0EA-76C7B84D816F}" presName="parTxOnly" presStyleLbl="node1" presStyleIdx="3" presStyleCnt="4" custLinFactX="81141" custLinFactNeighborX="100000" custLinFactNeighborY="-1995">
        <dgm:presLayoutVars>
          <dgm:chMax val="0"/>
          <dgm:chPref val="0"/>
          <dgm:bulletEnabled val="1"/>
        </dgm:presLayoutVars>
      </dgm:prSet>
      <dgm:spPr bwMode="auto"/>
    </dgm:pt>
  </dgm:ptLst>
  <dgm:cxnLst>
    <dgm:cxn modelId="{7E957126-5462-4ACA-A6DC-2BEDBB1CFDF3}" type="presOf" srcId="{C51456DC-5229-423A-A247-235756351A5B}" destId="{6F20656B-8D4B-4CB4-B68D-F340E46CC919}" srcOrd="0" destOrd="0" presId="urn:microsoft.com/office/officeart/2005/8/layout/chevron1"/>
    <dgm:cxn modelId="{0B385630-9F74-450B-82A0-119578DEBE6E}" srcId="{6C0BA664-F924-4534-824E-18C9915CD7E3}" destId="{92DABDC9-0991-45A7-AFCD-E1B3BE7B9664}" srcOrd="0" destOrd="0" parTransId="{5D2155DB-5D70-4956-9C3D-4804C78A7CC5}" sibTransId="{B683F154-14CC-4568-B791-1799F0C1083F}"/>
    <dgm:cxn modelId="{EB323762-33F5-42BF-9B28-E672F9E65F50}" srcId="{6C0BA664-F924-4534-824E-18C9915CD7E3}" destId="{C51456DC-5229-423A-A247-235756351A5B}" srcOrd="2" destOrd="0" parTransId="{FDD096B3-B19D-4E8C-B01E-4D0742E5A8B2}" sibTransId="{AB2239FE-E0B2-4EF8-8071-8F496FEBBB9D}"/>
    <dgm:cxn modelId="{3E73DD55-C460-429F-882B-A9652D915235}" type="presOf" srcId="{6C0BA664-F924-4534-824E-18C9915CD7E3}" destId="{64A35A04-9D0B-411A-9538-B59608EACA6A}" srcOrd="0" destOrd="0" presId="urn:microsoft.com/office/officeart/2005/8/layout/chevron1"/>
    <dgm:cxn modelId="{F7D18197-850E-4EAC-B070-03B7CB4A468A}" type="presOf" srcId="{6D47C72D-4675-4F41-9CA0-A4A2289EBF27}" destId="{AB9F8DF5-B2EE-47BD-B694-C6841DFBA3EB}" srcOrd="0" destOrd="0" presId="urn:microsoft.com/office/officeart/2005/8/layout/chevron1"/>
    <dgm:cxn modelId="{985328DD-D834-43F6-A550-FE0B8A59FA07}" type="presOf" srcId="{92DABDC9-0991-45A7-AFCD-E1B3BE7B9664}" destId="{31375B99-AF16-43B2-AA03-F8111DF1EB31}" srcOrd="0" destOrd="0" presId="urn:microsoft.com/office/officeart/2005/8/layout/chevron1"/>
    <dgm:cxn modelId="{FFD0B7EC-3229-4CB8-83A2-86C3E66C123C}" type="presOf" srcId="{961E1C9D-871B-485D-B0EA-76C7B84D816F}" destId="{CCB0FCF7-133E-44BF-9BBD-561051A5C268}" srcOrd="0" destOrd="0" presId="urn:microsoft.com/office/officeart/2005/8/layout/chevron1"/>
    <dgm:cxn modelId="{0A22B1FB-908B-4520-AB0B-D44BA024D284}" srcId="{6C0BA664-F924-4534-824E-18C9915CD7E3}" destId="{961E1C9D-871B-485D-B0EA-76C7B84D816F}" srcOrd="3" destOrd="0" parTransId="{EA5FF865-6FB7-4FDE-BAEA-8257B9F85CEA}" sibTransId="{3429DD7F-8027-4832-A8DF-93659D18A415}"/>
    <dgm:cxn modelId="{EB9C1FFC-BD52-4DCF-BDB5-14702D5AC4BE}" srcId="{6C0BA664-F924-4534-824E-18C9915CD7E3}" destId="{6D47C72D-4675-4F41-9CA0-A4A2289EBF27}" srcOrd="1" destOrd="0" parTransId="{64F9857C-CBFF-4CB0-B826-68BC021EDB55}" sibTransId="{BB57A9D6-B113-4D5E-B97D-B663170982BF}"/>
    <dgm:cxn modelId="{A8741278-0D92-41DA-BE3F-7732A3779CE5}" type="presParOf" srcId="{64A35A04-9D0B-411A-9538-B59608EACA6A}" destId="{31375B99-AF16-43B2-AA03-F8111DF1EB31}" srcOrd="0" destOrd="0" presId="urn:microsoft.com/office/officeart/2005/8/layout/chevron1"/>
    <dgm:cxn modelId="{B4205719-D1C6-4B14-8BD2-A5FD2A1124F5}" type="presParOf" srcId="{64A35A04-9D0B-411A-9538-B59608EACA6A}" destId="{2DB7F84A-2F55-4FB9-A82A-EF31C76EF65D}" srcOrd="1" destOrd="0" presId="urn:microsoft.com/office/officeart/2005/8/layout/chevron1"/>
    <dgm:cxn modelId="{3DB42EF4-AD9C-492F-91A6-5F5AFE49CABB}" type="presParOf" srcId="{64A35A04-9D0B-411A-9538-B59608EACA6A}" destId="{AB9F8DF5-B2EE-47BD-B694-C6841DFBA3EB}" srcOrd="2" destOrd="0" presId="urn:microsoft.com/office/officeart/2005/8/layout/chevron1"/>
    <dgm:cxn modelId="{E48FCCA5-B287-4330-8649-E37CE6EDDB1E}" type="presParOf" srcId="{64A35A04-9D0B-411A-9538-B59608EACA6A}" destId="{C5966CD3-96F5-4D3C-B7F1-D86C342B5F6B}" srcOrd="3" destOrd="0" presId="urn:microsoft.com/office/officeart/2005/8/layout/chevron1"/>
    <dgm:cxn modelId="{92A7D3AB-EEC6-46F4-BCD3-80D723C14093}" type="presParOf" srcId="{64A35A04-9D0B-411A-9538-B59608EACA6A}" destId="{6F20656B-8D4B-4CB4-B68D-F340E46CC919}" srcOrd="4" destOrd="0" presId="urn:microsoft.com/office/officeart/2005/8/layout/chevron1"/>
    <dgm:cxn modelId="{985F14FB-7AAB-4B46-9497-729C7123254E}" type="presParOf" srcId="{64A35A04-9D0B-411A-9538-B59608EACA6A}" destId="{6FDA3B50-FC79-431F-8895-5A6C49580946}" srcOrd="5" destOrd="0" presId="urn:microsoft.com/office/officeart/2005/8/layout/chevron1"/>
    <dgm:cxn modelId="{2AF13567-BF40-4447-9D57-DC78519E564F}" type="presParOf" srcId="{64A35A04-9D0B-411A-9538-B59608EACA6A}" destId="{CCB0FCF7-133E-44BF-9BBD-561051A5C268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954FC5-DD21-4A46-B673-3AF16B8E1D6F}" type="doc">
      <dgm:prSet loTypeId="urn:microsoft.com/office/officeart/2005/8/layout/arrow2#1" loCatId="process" qsTypeId="urn:microsoft.com/office/officeart/2005/8/quickstyle/simple1#1" qsCatId="simple" csTypeId="urn:microsoft.com/office/officeart/2005/8/colors/accent2_1" csCatId="accent2" phldr="1"/>
      <dgm:spPr bwMode="auto"/>
      <dgm:t>
        <a:bodyPr/>
        <a:lstStyle/>
        <a:p>
          <a:pPr>
            <a:defRPr/>
          </a:pPr>
          <a:endParaRPr lang="fr-FR"/>
        </a:p>
      </dgm:t>
    </dgm:pt>
    <dgm:pt modelId="{52B47ABB-95D7-48FB-A88F-D5B863B2E971}">
      <dgm:prSet phldrT="[Texte]" custT="1"/>
      <dgm:spPr bwMode="auto"/>
      <dgm:t>
        <a:bodyPr/>
        <a:lstStyle/>
        <a:p>
          <a:pPr>
            <a:defRPr/>
          </a:pPr>
          <a:r>
            <a:rPr lang="fr-FR" sz="3200" dirty="0"/>
            <a:t>BIP « One </a:t>
          </a:r>
          <a:r>
            <a:rPr lang="fr-FR" sz="3200" dirty="0" err="1"/>
            <a:t>Step</a:t>
          </a:r>
          <a:r>
            <a:rPr lang="fr-FR" sz="3200" dirty="0"/>
            <a:t> Beyond »</a:t>
          </a:r>
          <a:endParaRPr dirty="0"/>
        </a:p>
      </dgm:t>
    </dgm:pt>
    <dgm:pt modelId="{57CFB0DC-F108-4621-9BCF-A5346AE366A8}" type="parTrans" cxnId="{B5379C04-DB4D-4C09-9458-B3B201A0AF9F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CA9062F5-33CB-44A6-94DB-B0D45EF8AB98}" type="sibTrans" cxnId="{B5379C04-DB4D-4C09-9458-B3B201A0AF9F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ADB78A75-7877-4C53-ACC1-BEA8F938E5B7}">
      <dgm:prSet phldrT="[Texte]" custT="1"/>
      <dgm:spPr bwMode="auto"/>
      <dgm:t>
        <a:bodyPr/>
        <a:lstStyle/>
        <a:p>
          <a:pPr>
            <a:defRPr/>
          </a:pPr>
          <a:r>
            <a:rPr lang="fr-FR" sz="3200" dirty="0" err="1"/>
            <a:t>Starting</a:t>
          </a:r>
          <a:r>
            <a:rPr lang="fr-FR" sz="3200" dirty="0"/>
            <a:t> Grants</a:t>
          </a:r>
          <a:endParaRPr dirty="0"/>
        </a:p>
      </dgm:t>
    </dgm:pt>
    <dgm:pt modelId="{3DCF3982-127A-4354-B747-9035BF8AC9EE}" type="parTrans" cxnId="{B842DE27-90A8-404E-B27E-B162195F2782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06522F6B-7C0E-460C-95A0-E216CC5882A7}" type="sibTrans" cxnId="{B842DE27-90A8-404E-B27E-B162195F2782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D2DA001B-B96C-4264-B72F-76FFEA24B878}">
      <dgm:prSet phldrT="[Texte]" custT="1"/>
      <dgm:spPr bwMode="auto"/>
      <dgm:t>
        <a:bodyPr/>
        <a:lstStyle/>
        <a:p>
          <a:pPr>
            <a:defRPr/>
          </a:pPr>
          <a:r>
            <a:rPr lang="fr-FR" sz="3200" dirty="0"/>
            <a:t>Advanced Grants</a:t>
          </a:r>
          <a:endParaRPr dirty="0"/>
        </a:p>
      </dgm:t>
    </dgm:pt>
    <dgm:pt modelId="{8AC7C631-C9E4-46E6-946C-5AB55D278140}" type="parTrans" cxnId="{1C50196B-F918-4453-8152-06D1C201D049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FCC5219D-9F7B-4AF0-99A2-CCD3657309EC}" type="sibTrans" cxnId="{1C50196B-F918-4453-8152-06D1C201D049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0FF537C0-EB85-4856-85AF-0106832B76CE}" type="pres">
      <dgm:prSet presAssocID="{55954FC5-DD21-4A46-B673-3AF16B8E1D6F}" presName="arrowDiagram" presStyleCnt="0">
        <dgm:presLayoutVars>
          <dgm:chMax val="5"/>
          <dgm:dir/>
          <dgm:resizeHandles val="exact"/>
        </dgm:presLayoutVars>
      </dgm:prSet>
      <dgm:spPr bwMode="auto"/>
    </dgm:pt>
    <dgm:pt modelId="{3C87F03C-C4E1-41B5-8278-ABBA31A4B944}" type="pres">
      <dgm:prSet presAssocID="{55954FC5-DD21-4A46-B673-3AF16B8E1D6F}" presName="arrow" presStyleLbl="bgShp" presStyleIdx="0" presStyleCnt="1" custScaleX="93706" custScaleY="82263" custLinFactNeighborX="-36406" custLinFactNeighborY="4940"/>
      <dgm:spPr bwMode="auto">
        <a:solidFill>
          <a:srgbClr val="FF6600"/>
        </a:solidFill>
      </dgm:spPr>
    </dgm:pt>
    <dgm:pt modelId="{E0E2CE81-D467-4A31-9DED-58261768716E}" type="pres">
      <dgm:prSet presAssocID="{55954FC5-DD21-4A46-B673-3AF16B8E1D6F}" presName="arrowDiagram3" presStyleCnt="0"/>
      <dgm:spPr bwMode="auto"/>
    </dgm:pt>
    <dgm:pt modelId="{ED887498-2B88-4191-9338-9CA32A5B7558}" type="pres">
      <dgm:prSet presAssocID="{52B47ABB-95D7-48FB-A88F-D5B863B2E971}" presName="bullet3a" presStyleLbl="node1" presStyleIdx="0" presStyleCnt="3" custFlipHor="1" custScaleX="81450" custScaleY="75450" custLinFactX="-814966" custLinFactY="267800" custLinFactNeighborX="-900000" custLinFactNeighborY="300000"/>
      <dgm:spPr bwMode="auto">
        <a:solidFill>
          <a:srgbClr val="0066FF"/>
        </a:solidFill>
      </dgm:spPr>
    </dgm:pt>
    <dgm:pt modelId="{CE39A69E-DDBF-4C2A-883A-463BFDB7BCEE}" type="pres">
      <dgm:prSet presAssocID="{52B47ABB-95D7-48FB-A88F-D5B863B2E971}" presName="textBox3a" presStyleLbl="revTx" presStyleIdx="0" presStyleCnt="3" custScaleX="414884" custScaleY="33618" custLinFactNeighborX="54488" custLinFactNeighborY="-43674">
        <dgm:presLayoutVars>
          <dgm:bulletEnabled val="1"/>
        </dgm:presLayoutVars>
      </dgm:prSet>
      <dgm:spPr bwMode="auto"/>
    </dgm:pt>
    <dgm:pt modelId="{CFB13FFF-52ED-4DC5-AB85-F8ADE346A208}" type="pres">
      <dgm:prSet presAssocID="{ADB78A75-7877-4C53-ACC1-BEA8F938E5B7}" presName="bullet3b" presStyleLbl="node1" presStyleIdx="1" presStyleCnt="3" custLinFactX="-222188" custLinFactNeighborX="-300000" custLinFactNeighborY="29292"/>
      <dgm:spPr bwMode="auto">
        <a:solidFill>
          <a:srgbClr val="0066FF"/>
        </a:solidFill>
      </dgm:spPr>
    </dgm:pt>
    <dgm:pt modelId="{10D2AD14-C181-440C-8DA4-5E96516224F2}" type="pres">
      <dgm:prSet presAssocID="{ADB78A75-7877-4C53-ACC1-BEA8F938E5B7}" presName="textBox3b" presStyleLbl="revTx" presStyleIdx="1" presStyleCnt="3" custScaleX="214071" custScaleY="24063" custLinFactNeighborX="-35438" custLinFactNeighborY="-38050">
        <dgm:presLayoutVars>
          <dgm:bulletEnabled val="1"/>
        </dgm:presLayoutVars>
      </dgm:prSet>
      <dgm:spPr bwMode="auto"/>
    </dgm:pt>
    <dgm:pt modelId="{EC145A18-9951-4444-8DC6-F9A1A3F17DEC}" type="pres">
      <dgm:prSet presAssocID="{D2DA001B-B96C-4264-B72F-76FFEA24B878}" presName="bullet3c" presStyleLbl="node1" presStyleIdx="2" presStyleCnt="3" custScaleX="115244" custScaleY="101386" custLinFactX="-100000" custLinFactNeighborX="-104558" custLinFactNeighborY="21058"/>
      <dgm:spPr bwMode="auto">
        <a:solidFill>
          <a:srgbClr val="0066FF"/>
        </a:solidFill>
      </dgm:spPr>
    </dgm:pt>
    <dgm:pt modelId="{AF62AE90-BF87-439C-AFE2-4FE905A9D310}" type="pres">
      <dgm:prSet presAssocID="{D2DA001B-B96C-4264-B72F-76FFEA24B878}" presName="textBox3c" presStyleLbl="revTx" presStyleIdx="2" presStyleCnt="3" custScaleX="226459" custScaleY="45853" custLinFactNeighborX="36235" custLinFactNeighborY="-38487">
        <dgm:presLayoutVars>
          <dgm:bulletEnabled val="1"/>
        </dgm:presLayoutVars>
      </dgm:prSet>
      <dgm:spPr bwMode="auto"/>
    </dgm:pt>
  </dgm:ptLst>
  <dgm:cxnLst>
    <dgm:cxn modelId="{B5379C04-DB4D-4C09-9458-B3B201A0AF9F}" srcId="{55954FC5-DD21-4A46-B673-3AF16B8E1D6F}" destId="{52B47ABB-95D7-48FB-A88F-D5B863B2E971}" srcOrd="0" destOrd="0" parTransId="{57CFB0DC-F108-4621-9BCF-A5346AE366A8}" sibTransId="{CA9062F5-33CB-44A6-94DB-B0D45EF8AB98}"/>
    <dgm:cxn modelId="{65211A15-360A-4C98-A7C4-8985D992C642}" type="presOf" srcId="{ADB78A75-7877-4C53-ACC1-BEA8F938E5B7}" destId="{10D2AD14-C181-440C-8DA4-5E96516224F2}" srcOrd="0" destOrd="0" presId="urn:microsoft.com/office/officeart/2005/8/layout/arrow2#1"/>
    <dgm:cxn modelId="{B842DE27-90A8-404E-B27E-B162195F2782}" srcId="{55954FC5-DD21-4A46-B673-3AF16B8E1D6F}" destId="{ADB78A75-7877-4C53-ACC1-BEA8F938E5B7}" srcOrd="1" destOrd="0" parTransId="{3DCF3982-127A-4354-B747-9035BF8AC9EE}" sibTransId="{06522F6B-7C0E-460C-95A0-E216CC5882A7}"/>
    <dgm:cxn modelId="{1C50196B-F918-4453-8152-06D1C201D049}" srcId="{55954FC5-DD21-4A46-B673-3AF16B8E1D6F}" destId="{D2DA001B-B96C-4264-B72F-76FFEA24B878}" srcOrd="2" destOrd="0" parTransId="{8AC7C631-C9E4-46E6-946C-5AB55D278140}" sibTransId="{FCC5219D-9F7B-4AF0-99A2-CCD3657309EC}"/>
    <dgm:cxn modelId="{71BC4B4E-4C33-4C0F-8D1A-1EA6065AD8AF}" type="presOf" srcId="{D2DA001B-B96C-4264-B72F-76FFEA24B878}" destId="{AF62AE90-BF87-439C-AFE2-4FE905A9D310}" srcOrd="0" destOrd="0" presId="urn:microsoft.com/office/officeart/2005/8/layout/arrow2#1"/>
    <dgm:cxn modelId="{C3AA2658-77A0-43E1-A49A-DEEB747336A0}" type="presOf" srcId="{55954FC5-DD21-4A46-B673-3AF16B8E1D6F}" destId="{0FF537C0-EB85-4856-85AF-0106832B76CE}" srcOrd="0" destOrd="0" presId="urn:microsoft.com/office/officeart/2005/8/layout/arrow2#1"/>
    <dgm:cxn modelId="{9DEA9DFA-3D1E-4126-8528-CC7F41AFC867}" type="presOf" srcId="{52B47ABB-95D7-48FB-A88F-D5B863B2E971}" destId="{CE39A69E-DDBF-4C2A-883A-463BFDB7BCEE}" srcOrd="0" destOrd="0" presId="urn:microsoft.com/office/officeart/2005/8/layout/arrow2#1"/>
    <dgm:cxn modelId="{86811477-5098-471E-B7B2-1025A612EEEB}" type="presParOf" srcId="{0FF537C0-EB85-4856-85AF-0106832B76CE}" destId="{3C87F03C-C4E1-41B5-8278-ABBA31A4B944}" srcOrd="0" destOrd="0" presId="urn:microsoft.com/office/officeart/2005/8/layout/arrow2#1"/>
    <dgm:cxn modelId="{CE2FB8C5-2590-41BE-8AFB-90981792CB95}" type="presParOf" srcId="{0FF537C0-EB85-4856-85AF-0106832B76CE}" destId="{E0E2CE81-D467-4A31-9DED-58261768716E}" srcOrd="1" destOrd="0" presId="urn:microsoft.com/office/officeart/2005/8/layout/arrow2#1"/>
    <dgm:cxn modelId="{8906F53D-C2B1-48CC-A833-C331643E1AF1}" type="presParOf" srcId="{E0E2CE81-D467-4A31-9DED-58261768716E}" destId="{ED887498-2B88-4191-9338-9CA32A5B7558}" srcOrd="0" destOrd="0" presId="urn:microsoft.com/office/officeart/2005/8/layout/arrow2#1"/>
    <dgm:cxn modelId="{4F8AD0D3-8AC3-4858-B832-A0EAC621367A}" type="presParOf" srcId="{E0E2CE81-D467-4A31-9DED-58261768716E}" destId="{CE39A69E-DDBF-4C2A-883A-463BFDB7BCEE}" srcOrd="1" destOrd="0" presId="urn:microsoft.com/office/officeart/2005/8/layout/arrow2#1"/>
    <dgm:cxn modelId="{557D3405-2B2A-4285-AE74-7FB3A1A3A087}" type="presParOf" srcId="{E0E2CE81-D467-4A31-9DED-58261768716E}" destId="{CFB13FFF-52ED-4DC5-AB85-F8ADE346A208}" srcOrd="2" destOrd="0" presId="urn:microsoft.com/office/officeart/2005/8/layout/arrow2#1"/>
    <dgm:cxn modelId="{9B10FCCB-2D7B-4192-B963-15C627BE0F28}" type="presParOf" srcId="{E0E2CE81-D467-4A31-9DED-58261768716E}" destId="{10D2AD14-C181-440C-8DA4-5E96516224F2}" srcOrd="3" destOrd="0" presId="urn:microsoft.com/office/officeart/2005/8/layout/arrow2#1"/>
    <dgm:cxn modelId="{2F2A8119-AFCC-4DAA-8D6F-EE4BD2618D8F}" type="presParOf" srcId="{E0E2CE81-D467-4A31-9DED-58261768716E}" destId="{EC145A18-9951-4444-8DC6-F9A1A3F17DEC}" srcOrd="4" destOrd="0" presId="urn:microsoft.com/office/officeart/2005/8/layout/arrow2#1"/>
    <dgm:cxn modelId="{4103806F-DDD7-45FA-BE20-34680C6B337E}" type="presParOf" srcId="{E0E2CE81-D467-4A31-9DED-58261768716E}" destId="{AF62AE90-BF87-439C-AFE2-4FE905A9D310}" srcOrd="5" destOrd="0" presId="urn:microsoft.com/office/officeart/2005/8/layout/arrow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375B99-AF16-43B2-AA03-F8111DF1EB31}">
      <dsp:nvSpPr>
        <dsp:cNvPr id="0" name=""/>
        <dsp:cNvSpPr/>
      </dsp:nvSpPr>
      <dsp:spPr bwMode="auto">
        <a:xfrm>
          <a:off x="5501" y="0"/>
          <a:ext cx="3202473" cy="924486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3">
          <a:srgbClr val="000000"/>
        </a:fillRef>
        <a:effectRef idx="2">
          <a:srgbClr val="00000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2500" kern="1200" dirty="0"/>
            <a:t>Exploration, </a:t>
          </a:r>
          <a:r>
            <a:rPr lang="fr-FR" sz="2500" kern="1200" dirty="0" err="1"/>
            <a:t>Experimentation</a:t>
          </a:r>
          <a:endParaRPr sz="2500" kern="1200" dirty="0"/>
        </a:p>
      </dsp:txBody>
      <dsp:txXfrm>
        <a:off x="467744" y="0"/>
        <a:ext cx="2277987" cy="924486"/>
      </dsp:txXfrm>
    </dsp:sp>
    <dsp:sp modelId="{AB9F8DF5-B2EE-47BD-B694-C6841DFBA3EB}">
      <dsp:nvSpPr>
        <dsp:cNvPr id="0" name=""/>
        <dsp:cNvSpPr/>
      </dsp:nvSpPr>
      <dsp:spPr bwMode="auto">
        <a:xfrm>
          <a:off x="2887727" y="0"/>
          <a:ext cx="3202473" cy="924486"/>
        </a:xfrm>
        <a:prstGeom prst="chevron">
          <a:avLst/>
        </a:prstGeom>
        <a:gradFill rotWithShape="0">
          <a:gsLst>
            <a:gs pos="0">
              <a:schemeClr val="accent5">
                <a:hueOff val="1714279"/>
                <a:satOff val="3916"/>
                <a:lumOff val="-1085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714279"/>
                <a:satOff val="3916"/>
                <a:lumOff val="-1085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714279"/>
                <a:satOff val="3916"/>
                <a:lumOff val="-1085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3">
          <a:srgbClr val="000000"/>
        </a:fillRef>
        <a:effectRef idx="2">
          <a:srgbClr val="00000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2500" kern="1200" dirty="0" err="1"/>
            <a:t>Integration</a:t>
          </a:r>
          <a:r>
            <a:rPr lang="fr-FR" sz="2500" kern="1200" dirty="0"/>
            <a:t>, Transformation</a:t>
          </a:r>
          <a:endParaRPr sz="2500" kern="1200" dirty="0"/>
        </a:p>
      </dsp:txBody>
      <dsp:txXfrm>
        <a:off x="3349970" y="0"/>
        <a:ext cx="2277987" cy="924486"/>
      </dsp:txXfrm>
    </dsp:sp>
    <dsp:sp modelId="{6F20656B-8D4B-4CB4-B68D-F340E46CC919}">
      <dsp:nvSpPr>
        <dsp:cNvPr id="0" name=""/>
        <dsp:cNvSpPr/>
      </dsp:nvSpPr>
      <dsp:spPr bwMode="auto">
        <a:xfrm>
          <a:off x="5769954" y="0"/>
          <a:ext cx="3202473" cy="924486"/>
        </a:xfrm>
        <a:prstGeom prst="chevron">
          <a:avLst/>
        </a:prstGeom>
        <a:gradFill rotWithShape="0">
          <a:gsLst>
            <a:gs pos="0">
              <a:schemeClr val="accent5">
                <a:hueOff val="3428557"/>
                <a:satOff val="7832"/>
                <a:lumOff val="-216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428557"/>
                <a:satOff val="7832"/>
                <a:lumOff val="-216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428557"/>
                <a:satOff val="7832"/>
                <a:lumOff val="-216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3">
          <a:srgbClr val="000000"/>
        </a:fillRef>
        <a:effectRef idx="2">
          <a:srgbClr val="00000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Consolidation 1</a:t>
          </a:r>
          <a:endParaRPr lang="fr-FR" sz="2500" kern="1200" dirty="0"/>
        </a:p>
      </dsp:txBody>
      <dsp:txXfrm>
        <a:off x="6232197" y="0"/>
        <a:ext cx="2277987" cy="924486"/>
      </dsp:txXfrm>
    </dsp:sp>
    <dsp:sp modelId="{CCB0FCF7-133E-44BF-9BBD-561051A5C268}">
      <dsp:nvSpPr>
        <dsp:cNvPr id="0" name=""/>
        <dsp:cNvSpPr/>
      </dsp:nvSpPr>
      <dsp:spPr bwMode="auto">
        <a:xfrm>
          <a:off x="8657682" y="0"/>
          <a:ext cx="3202473" cy="924486"/>
        </a:xfrm>
        <a:prstGeom prst="chevron">
          <a:avLst/>
        </a:prstGeom>
        <a:gradFill rotWithShape="0">
          <a:gsLst>
            <a:gs pos="0">
              <a:schemeClr val="accent5">
                <a:hueOff val="5142836"/>
                <a:satOff val="11748"/>
                <a:lumOff val="-325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5142836"/>
                <a:satOff val="11748"/>
                <a:lumOff val="-325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5142836"/>
                <a:satOff val="11748"/>
                <a:lumOff val="-325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3">
          <a:srgbClr val="000000"/>
        </a:fillRef>
        <a:effectRef idx="2">
          <a:srgbClr val="00000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2500" kern="1200" dirty="0"/>
            <a:t>Consolidation 2</a:t>
          </a:r>
          <a:endParaRPr sz="2500" kern="1200" dirty="0"/>
        </a:p>
      </dsp:txBody>
      <dsp:txXfrm>
        <a:off x="9119925" y="0"/>
        <a:ext cx="2277987" cy="9244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7F03C-C4E1-41B5-8278-ABBA31A4B944}">
      <dsp:nvSpPr>
        <dsp:cNvPr id="0" name=""/>
        <dsp:cNvSpPr/>
      </dsp:nvSpPr>
      <dsp:spPr bwMode="auto">
        <a:xfrm>
          <a:off x="0" y="710694"/>
          <a:ext cx="7716563" cy="4233904"/>
        </a:xfrm>
        <a:prstGeom prst="swooshArrow">
          <a:avLst>
            <a:gd name="adj1" fmla="val 25000"/>
            <a:gd name="adj2" fmla="val 25000"/>
          </a:avLst>
        </a:prstGeom>
        <a:solidFill>
          <a:srgbClr val="FF6600"/>
        </a:solidFill>
        <a:ln>
          <a:noFill/>
        </a:ln>
        <a:effectLst/>
      </dsp:spPr>
      <dsp:style>
        <a:lnRef idx="0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ED887498-2B88-4191-9338-9CA32A5B7558}">
      <dsp:nvSpPr>
        <dsp:cNvPr id="0" name=""/>
        <dsp:cNvSpPr/>
      </dsp:nvSpPr>
      <dsp:spPr bwMode="auto">
        <a:xfrm flipH="1">
          <a:off x="0" y="4794293"/>
          <a:ext cx="174389" cy="161543"/>
        </a:xfrm>
        <a:prstGeom prst="ellipse">
          <a:avLst/>
        </a:prstGeom>
        <a:solidFill>
          <a:srgbClr val="0066FF"/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CE39A69E-DDBF-4C2A-883A-463BFDB7BCEE}">
      <dsp:nvSpPr>
        <dsp:cNvPr id="0" name=""/>
        <dsp:cNvSpPr/>
      </dsp:nvSpPr>
      <dsp:spPr bwMode="auto">
        <a:xfrm>
          <a:off x="1760806" y="3503441"/>
          <a:ext cx="7960477" cy="500041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13451" tIns="0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3200" kern="1200" dirty="0"/>
            <a:t>BIP « One </a:t>
          </a:r>
          <a:r>
            <a:rPr lang="fr-FR" sz="3200" kern="1200" dirty="0" err="1"/>
            <a:t>Step</a:t>
          </a:r>
          <a:r>
            <a:rPr lang="fr-FR" sz="3200" kern="1200" dirty="0"/>
            <a:t> Beyond »</a:t>
          </a:r>
          <a:endParaRPr kern="1200" dirty="0"/>
        </a:p>
      </dsp:txBody>
      <dsp:txXfrm>
        <a:off x="1760806" y="3503441"/>
        <a:ext cx="7960477" cy="500041"/>
      </dsp:txXfrm>
    </dsp:sp>
    <dsp:sp modelId="{CFB13FFF-52ED-4DC5-AB85-F8ADE346A208}">
      <dsp:nvSpPr>
        <dsp:cNvPr id="0" name=""/>
        <dsp:cNvSpPr/>
      </dsp:nvSpPr>
      <dsp:spPr bwMode="auto">
        <a:xfrm>
          <a:off x="3497988" y="2266788"/>
          <a:ext cx="387038" cy="387038"/>
        </a:xfrm>
        <a:prstGeom prst="ellipse">
          <a:avLst/>
        </a:prstGeom>
        <a:solidFill>
          <a:srgbClr val="0066FF"/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10D2AD14-C181-440C-8DA4-5E96516224F2}">
      <dsp:nvSpPr>
        <dsp:cNvPr id="0" name=""/>
        <dsp:cNvSpPr/>
      </dsp:nvSpPr>
      <dsp:spPr bwMode="auto">
        <a:xfrm>
          <a:off x="3884960" y="2344654"/>
          <a:ext cx="4230830" cy="673728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05084" tIns="0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3200" kern="1200" dirty="0" err="1"/>
            <a:t>Starting</a:t>
          </a:r>
          <a:r>
            <a:rPr lang="fr-FR" sz="3200" kern="1200" dirty="0"/>
            <a:t> Grants</a:t>
          </a:r>
          <a:endParaRPr kern="1200" dirty="0"/>
        </a:p>
      </dsp:txBody>
      <dsp:txXfrm>
        <a:off x="3884960" y="2344654"/>
        <a:ext cx="4230830" cy="673728"/>
      </dsp:txXfrm>
    </dsp:sp>
    <dsp:sp modelId="{EC145A18-9951-4444-8DC6-F9A1A3F17DEC}">
      <dsp:nvSpPr>
        <dsp:cNvPr id="0" name=""/>
        <dsp:cNvSpPr/>
      </dsp:nvSpPr>
      <dsp:spPr bwMode="auto">
        <a:xfrm>
          <a:off x="6656153" y="1411145"/>
          <a:ext cx="616862" cy="542685"/>
        </a:xfrm>
        <a:prstGeom prst="ellipse">
          <a:avLst/>
        </a:prstGeom>
        <a:solidFill>
          <a:srgbClr val="0066FF"/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AF62AE90-BF87-439C-AFE2-4FE905A9D310}">
      <dsp:nvSpPr>
        <dsp:cNvPr id="0" name=""/>
        <dsp:cNvSpPr/>
      </dsp:nvSpPr>
      <dsp:spPr bwMode="auto">
        <a:xfrm>
          <a:off x="7525199" y="1161508"/>
          <a:ext cx="4475662" cy="1640170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83627" tIns="0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3200" kern="1200" dirty="0"/>
            <a:t>Advanced Grants</a:t>
          </a:r>
          <a:endParaRPr kern="1200" dirty="0"/>
        </a:p>
      </dsp:txBody>
      <dsp:txXfrm>
        <a:off x="7525199" y="1161508"/>
        <a:ext cx="4475662" cy="16401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#1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varLst>
      <dgm:chMax val="5"/>
      <dgm:dir/>
      <dgm:resizeHandles val="exact"/>
    </dgm:varLst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varLst>
                <dgm:bulletEnabled val="1"/>
              </dgm:varLst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  <dgm:varLst>
                    <dgm:bulletEnabled val="1"/>
                  </dgm:var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ruleLst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ruleLst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ruleLst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ruleLst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ruleLst>
                    <dgm:rule type="primFontSz" val="5" fact="NaN" max="NaN"/>
                  </dgm:ruleLst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2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2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2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rgbClr val="000000"/>
      </a:lnRef>
      <a:fillRef idx="3">
        <a:srgbClr val="000000"/>
      </a:fillRef>
      <a:effectRef idx="2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2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2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rgbClr val="000000"/>
      </a:lnRef>
      <a:fillRef idx="3">
        <a:srgbClr val="000000"/>
      </a:fillRef>
      <a:effectRef idx="2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>
            <a:extLst>
              <a:ext uri="{FF2B5EF4-FFF2-40B4-BE49-F238E27FC236}">
                <a16:creationId xmlns:a16="http://schemas.microsoft.com/office/drawing/2014/main" id="{7E1040BF-8D45-4919-F87E-311687961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en-FR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E992AF0E-0D69-B3D7-E652-3F94B772520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4700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D7A9B9D-C3A0-C8FB-A9C7-82F3E844CAC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125" name="Text Box 4">
            <a:extLst>
              <a:ext uri="{FF2B5EF4-FFF2-40B4-BE49-F238E27FC236}">
                <a16:creationId xmlns:a16="http://schemas.microsoft.com/office/drawing/2014/main" id="{DEA1B8AE-7060-0A9A-A6EB-9D76062A2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en-FR"/>
          </a:p>
        </p:txBody>
      </p:sp>
      <p:sp>
        <p:nvSpPr>
          <p:cNvPr id="5126" name="Text Box 5">
            <a:extLst>
              <a:ext uri="{FF2B5EF4-FFF2-40B4-BE49-F238E27FC236}">
                <a16:creationId xmlns:a16="http://schemas.microsoft.com/office/drawing/2014/main" id="{3444037D-EB65-15D1-500C-EB2DAD34E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en-FR"/>
          </a:p>
        </p:txBody>
      </p:sp>
      <p:sp>
        <p:nvSpPr>
          <p:cNvPr id="5127" name="Text Box 6">
            <a:extLst>
              <a:ext uri="{FF2B5EF4-FFF2-40B4-BE49-F238E27FC236}">
                <a16:creationId xmlns:a16="http://schemas.microsoft.com/office/drawing/2014/main" id="{A179E028-ABB9-65AD-66EB-3FF1E4502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en-FR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AE4FE35-7F6A-B721-0155-B142B8D0053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8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 sz="1400" smtClean="0">
                <a:solidFill>
                  <a:srgbClr val="000000"/>
                </a:solidFill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2D6AA917-EECF-CA4B-8DD1-DF786B7516C2}" type="slidenum">
              <a:rPr lang="es-ES" altLang="it-IT"/>
              <a:pPr>
                <a:defRPr/>
              </a:pPr>
              <a:t>‹N°›</a:t>
            </a:fld>
            <a:endParaRPr lang="es-E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3884760" y="8685360"/>
            <a:ext cx="297000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 defTabSz="914400">
              <a:lnSpc>
                <a:spcPct val="83000"/>
              </a:lnSpc>
              <a:tabLst>
                <a:tab pos="0" algn="l"/>
              </a:tabLst>
            </a:pPr>
            <a:fld id="{89EDE9D5-1A31-445E-8769-7CF6CCB164D1}" type="slidenum">
              <a:rPr lang="it-IT" sz="1400" b="0" strike="noStrike" spc="-1">
                <a:solidFill>
                  <a:srgbClr val="000000"/>
                </a:solidFill>
                <a:latin typeface="Calibri"/>
                <a:ea typeface="+mn-ea"/>
              </a:rPr>
              <a:t>1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CustomShape 2"/>
          <p:cNvSpPr/>
          <p:nvPr/>
        </p:nvSpPr>
        <p:spPr>
          <a:xfrm>
            <a:off x="4278240" y="10156680"/>
            <a:ext cx="3277800" cy="53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fld id="{56BF6BB7-E515-4D54-8507-4DEC9CA97D86}" type="slidenum">
              <a:rPr lang="en-US" sz="1400" b="0" strike="noStrike" spc="-1">
                <a:solidFill>
                  <a:srgbClr val="000000"/>
                </a:solidFill>
                <a:latin typeface="Calibri"/>
                <a:ea typeface="+mn-ea"/>
              </a:rPr>
              <a:t>1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6" name="CustomShape 3"/>
          <p:cNvSpPr/>
          <p:nvPr/>
        </p:nvSpPr>
        <p:spPr>
          <a:xfrm>
            <a:off x="4278240" y="10156680"/>
            <a:ext cx="3277800" cy="53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fld id="{DF974611-2794-4F60-8D57-B8D55A05BE30}" type="slidenum">
              <a:rPr lang="it-IT" sz="1800" b="0" strike="noStrike" spc="-1">
                <a:solidFill>
                  <a:srgbClr val="000000"/>
                </a:solidFill>
                <a:latin typeface="Calibri"/>
                <a:ea typeface="+mn-ea"/>
              </a:rPr>
              <a:t>1</a:t>
            </a:fld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7" name="CustomShape 4"/>
          <p:cNvSpPr/>
          <p:nvPr/>
        </p:nvSpPr>
        <p:spPr>
          <a:xfrm>
            <a:off x="4278240" y="10156680"/>
            <a:ext cx="3277800" cy="53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fld id="{CD40BCDF-8295-4599-A9A9-826414CD0E2C}" type="slidenum">
              <a:rPr lang="it-IT" sz="1800" b="0" strike="noStrike" spc="-1">
                <a:solidFill>
                  <a:srgbClr val="000000"/>
                </a:solidFill>
                <a:latin typeface="Calibri"/>
                <a:ea typeface="+mn-ea"/>
              </a:rPr>
              <a:t>1</a:t>
            </a:fld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prstGeom prst="rect">
            <a:avLst/>
          </a:prstGeom>
          <a:ln w="0">
            <a:noFill/>
          </a:ln>
        </p:spPr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600" cy="359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216000" indent="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66816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145806629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527433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/>
            </a:pPr>
            <a:fld id="{FB8837B2-9EB2-FA36-923A-842F697EEBF0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DejaVu Sans"/>
              </a:rPr>
              <a:pPr marL="0" marR="0" lvl="0" indent="0" algn="r" defTabSz="457200" rtl="0" eaLnBrk="1" fontAlgn="auto" latinLnBrk="0" hangingPunct="1">
                <a:lnSpc>
                  <a:spcPct val="83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/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DejaVu San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79367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142429063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330661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21247C2-2011-D416-3A1C-32847480A2E1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0202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/>
          </p:nvPr>
        </p:nvSpPr>
        <p:spPr bwMode="auto">
          <a:prstGeom prst="rect">
            <a:avLst/>
          </a:prstGeom>
          <a:noFill/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 marL="0" marR="0" lvl="0" indent="0" algn="r" defTabSz="45720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/>
            </a:pPr>
            <a:fld id="{8CCF08D1-AC19-5B4D-B7D2-6D152AB74C67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pPr marL="0" marR="0" lvl="0" indent="0" algn="r" defTabSz="457200" eaLnBrk="1" fontAlgn="auto" latinLnBrk="0" hangingPunct="1">
                <a:lnSpc>
                  <a:spcPct val="83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/>
              </a:pPr>
              <a:t>16</a:t>
            </a:fld>
            <a:endParaRPr kumimoji="0" lang="es-E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DejaVu Sans"/>
              <a:cs typeface="DejaVu Sans"/>
            </a:endParaRPr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b"/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 marL="0" marR="0" lvl="0" indent="0" algn="r" defTabSz="45720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/>
            </a:pPr>
            <a:fld id="{9BD0D58A-72C7-5D44-89AE-FABFBA91911A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pPr marL="0" marR="0" lvl="0" indent="0" algn="r" defTabSz="457200" eaLnBrk="1" fontAlgn="auto" latinLnBrk="0" hangingPunct="1">
                <a:lnSpc>
                  <a:spcPct val="83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/>
              </a:pPr>
              <a:t>16</a:t>
            </a:fld>
            <a:endParaRPr kumimoji="0" lang="es-E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DejaVu Sans"/>
              <a:cs typeface="DejaVu Sans"/>
            </a:endParaRPr>
          </a:p>
        </p:txBody>
      </p:sp>
      <p:sp>
        <p:nvSpPr>
          <p:cNvPr id="21508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/>
            </a:pPr>
            <a:fld id="{1FC4D205-37A0-C107-7FCF-A7F753051DCE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pPr marL="0" marR="0" lvl="0" indent="0" algn="r" defTabSz="457200" eaLnBrk="1" fontAlgn="auto" latinLnBrk="0" hangingPunct="1">
                <a:lnSpc>
                  <a:spcPct val="83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/>
              </a:pPr>
              <a:t>19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55201956-85BB-95CE-448D-8CBB0B73407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9pPr>
          </a:lstStyle>
          <a:p>
            <a:pPr>
              <a:buClrTx/>
              <a:buFontTx/>
              <a:buNone/>
            </a:pPr>
            <a:fld id="{8CCF08D1-AC19-5B4D-B7D2-6D152AB74C67}" type="slidenum">
              <a:rPr lang="es-ES" altLang="it-IT">
                <a:solidFill>
                  <a:srgbClr val="000000"/>
                </a:solidFill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20</a:t>
            </a:fld>
            <a:endParaRPr lang="es-ES" altLang="it-IT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21507" name="Text Box 1">
            <a:extLst>
              <a:ext uri="{FF2B5EF4-FFF2-40B4-BE49-F238E27FC236}">
                <a16:creationId xmlns:a16="http://schemas.microsoft.com/office/drawing/2014/main" id="{89BF3924-6C39-9E0C-A35D-361AC7D74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Noto Sans SC Regular" charset="0"/>
                <a:cs typeface="Noto Sans SC Regular" charset="0"/>
              </a:defRPr>
            </a:lvl9pPr>
          </a:lstStyle>
          <a:p>
            <a:pPr algn="r" eaLnBrk="1">
              <a:lnSpc>
                <a:spcPct val="83000"/>
              </a:lnSpc>
              <a:buClrTx/>
              <a:buFontTx/>
              <a:buNone/>
            </a:pPr>
            <a:fld id="{9BD0D58A-72C7-5D44-89AE-FABFBA91911A}" type="slidenum">
              <a:rPr lang="es-ES" altLang="it-IT" sz="1400">
                <a:solidFill>
                  <a:srgbClr val="000000"/>
                </a:solidFill>
                <a:ea typeface="DejaVu Sans" charset="0"/>
                <a:cs typeface="DejaVu Sans" charset="0"/>
              </a:rPr>
              <a:pPr algn="r" eaLnBrk="1">
                <a:lnSpc>
                  <a:spcPct val="83000"/>
                </a:lnSpc>
                <a:buClrTx/>
                <a:buFontTx/>
                <a:buNone/>
              </a:pPr>
              <a:t>20</a:t>
            </a:fld>
            <a:endParaRPr lang="es-ES" altLang="it-IT" sz="1400">
              <a:solidFill>
                <a:srgbClr val="00000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339966F0-1F41-8996-B1E9-BB26D1574DC1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9" name="Rectangle 3">
            <a:extLst>
              <a:ext uri="{FF2B5EF4-FFF2-40B4-BE49-F238E27FC236}">
                <a16:creationId xmlns:a16="http://schemas.microsoft.com/office/drawing/2014/main" id="{BC3E373A-D50A-B70D-23FF-D6643358D9D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72203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147558504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7802410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8AE00F-DA30-CA4C-418A-E95C11C6E0A7}" type="slidenum">
              <a:rPr/>
              <a:t>24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580321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8011119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1744415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4AA6529-51C1-2A30-15C2-0D9C5385F0D4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2088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119106200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343045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1ACE83F-4B4B-07D1-159F-2690F1BA80D4}" type="slidenum">
              <a:rPr/>
              <a:t>26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671418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170690753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0437007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D9F370E-01BE-6732-B645-DAE26A3B0B73}" type="slidenum">
              <a:rPr/>
              <a:t>27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/>
          <p:nvPr/>
        </p:nvSpPr>
        <p:spPr bwMode="auto">
          <a:xfrm>
            <a:off x="4278240" y="10156680"/>
            <a:ext cx="3277440" cy="5310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b">
            <a:noAutofit/>
          </a:bodyPr>
          <a:lstStyle/>
          <a:p>
            <a:pPr marL="0" marR="0" lvl="0" indent="0" algn="r" defTabSz="68580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33079" algn="l"/>
                <a:tab pos="9882360" algn="l"/>
                <a:tab pos="10331280" algn="l"/>
                <a:tab pos="10780560" algn="l"/>
              </a:tabLst>
              <a:defRPr/>
            </a:pPr>
            <a:fld id="{86AE653C-8EA2-4237-B8E8-40A1313B9B95}" type="slidenum">
              <a:rPr kumimoji="0" lang="es-ES" sz="1400" b="0" i="0" u="none" strike="noStrike" kern="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pPr marL="0" marR="0" lvl="0" indent="0" algn="r" defTabSz="685800" eaLnBrk="1" fontAlgn="auto" latinLnBrk="0" hangingPunct="1">
                <a:lnSpc>
                  <a:spcPct val="8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84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840" algn="l"/>
                  <a:tab pos="6288120" algn="l"/>
                  <a:tab pos="6737400" algn="l"/>
                  <a:tab pos="7186680" algn="l"/>
                  <a:tab pos="7635960" algn="l"/>
                  <a:tab pos="8085240" algn="l"/>
                  <a:tab pos="8534520" algn="l"/>
                  <a:tab pos="8983800" algn="l"/>
                  <a:tab pos="9433079" algn="l"/>
                  <a:tab pos="9882360" algn="l"/>
                  <a:tab pos="10331280" algn="l"/>
                  <a:tab pos="10780560" algn="l"/>
                </a:tabLst>
                <a:defRPr/>
              </a:pPr>
              <a:t>28</a:t>
            </a:fld>
            <a:endParaRPr kumimoji="0" lang="en-US" sz="1400" b="0" i="0" u="none" strike="noStrike" kern="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DejaVu Sans"/>
              <a:cs typeface="DejaVu Sans"/>
            </a:endParaRPr>
          </a:p>
        </p:txBody>
      </p:sp>
      <p:sp>
        <p:nvSpPr>
          <p:cNvPr id="101" name="CustomShape 2"/>
          <p:cNvSpPr/>
          <p:nvPr/>
        </p:nvSpPr>
        <p:spPr bwMode="auto">
          <a:xfrm>
            <a:off x="4278240" y="10156680"/>
            <a:ext cx="3278880" cy="5328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b">
            <a:noAutofit/>
          </a:bodyPr>
          <a:lstStyle/>
          <a:p>
            <a:pPr marL="0" marR="0" lvl="0" indent="0" algn="r" defTabSz="68580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33079" algn="l"/>
                <a:tab pos="9882360" algn="l"/>
                <a:tab pos="10331280" algn="l"/>
                <a:tab pos="10780560" algn="l"/>
              </a:tabLst>
              <a:defRPr/>
            </a:pPr>
            <a:fld id="{CB894960-D1AA-4340-97F4-D19D6BF67897}" type="slidenum">
              <a:rPr kumimoji="0" lang="es-ES" sz="1400" b="0" i="0" u="none" strike="noStrike" kern="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pPr marL="0" marR="0" lvl="0" indent="0" algn="r" defTabSz="685800" eaLnBrk="1" fontAlgn="auto" latinLnBrk="0" hangingPunct="1">
                <a:lnSpc>
                  <a:spcPct val="8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840" algn="l"/>
                  <a:tab pos="896760" algn="l"/>
                  <a:tab pos="1346040" algn="l"/>
                  <a:tab pos="1795320" algn="l"/>
                  <a:tab pos="2244600" algn="l"/>
                  <a:tab pos="2693880" algn="l"/>
                  <a:tab pos="3143160" algn="l"/>
                  <a:tab pos="3592440" algn="l"/>
                  <a:tab pos="4041720" algn="l"/>
                  <a:tab pos="4491000" algn="l"/>
                  <a:tab pos="4940280" algn="l"/>
                  <a:tab pos="5389560" algn="l"/>
                  <a:tab pos="5838840" algn="l"/>
                  <a:tab pos="6288120" algn="l"/>
                  <a:tab pos="6737400" algn="l"/>
                  <a:tab pos="7186680" algn="l"/>
                  <a:tab pos="7635960" algn="l"/>
                  <a:tab pos="8085240" algn="l"/>
                  <a:tab pos="8534520" algn="l"/>
                  <a:tab pos="8983800" algn="l"/>
                  <a:tab pos="9433079" algn="l"/>
                  <a:tab pos="9882360" algn="l"/>
                  <a:tab pos="10331280" algn="l"/>
                  <a:tab pos="10780560" algn="l"/>
                </a:tabLst>
                <a:defRPr/>
              </a:pPr>
              <a:t>28</a:t>
            </a:fld>
            <a:endParaRPr kumimoji="0" lang="en-US" sz="1400" b="0" i="0" u="none" strike="noStrike" kern="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DejaVu Sans"/>
              <a:cs typeface="DejaVu Sans"/>
            </a:endParaRPr>
          </a:p>
        </p:txBody>
      </p:sp>
      <p:sp>
        <p:nvSpPr>
          <p:cNvPr id="102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ln w="0">
            <a:noFill/>
          </a:ln>
        </p:spPr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 bwMode="auto">
          <a:xfrm>
            <a:off x="755640" y="5078520"/>
            <a:ext cx="6047640" cy="481103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216000" indent="0">
              <a:buNone/>
              <a:defRPr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9548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9210666" name="Rectangle 7"/>
          <p:cNvSpPr>
            <a:spLocks noGrp="1" noChangeArrowheads="1"/>
          </p:cNvSpPr>
          <p:nvPr>
            <p:ph type="sldNum" sz="quarter"/>
          </p:nvPr>
        </p:nvSpPr>
        <p:spPr bwMode="auto">
          <a:prstGeom prst="rect">
            <a:avLst/>
          </a:prstGeom>
          <a:noFill/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>
              <a:buClrTx/>
              <a:buFontTx/>
              <a:buNone/>
              <a:defRPr/>
            </a:pPr>
            <a:fld id="{8CCF08D1-AC19-5B4D-B7D2-6D152AB74C67}" type="slidenum">
              <a:rPr lang="es-ES">
                <a:solidFill>
                  <a:srgbClr val="000000"/>
                </a:solidFill>
                <a:ea typeface="DejaVu Sans"/>
                <a:cs typeface="DejaVu Sans"/>
              </a:rPr>
              <a:t>32</a:t>
            </a:fld>
            <a:endParaRPr lang="es-ES">
              <a:solidFill>
                <a:srgbClr val="000000"/>
              </a:solidFill>
              <a:ea typeface="DejaVu Sans"/>
              <a:cs typeface="DejaVu Sans"/>
            </a:endParaRPr>
          </a:p>
        </p:txBody>
      </p:sp>
      <p:sp>
        <p:nvSpPr>
          <p:cNvPr id="746831264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b"/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 algn="r">
              <a:lnSpc>
                <a:spcPct val="83000"/>
              </a:lnSpc>
              <a:buClrTx/>
              <a:buFontTx/>
              <a:buNone/>
              <a:defRPr/>
            </a:pPr>
            <a:fld id="{9BD0D58A-72C7-5D44-89AE-FABFBA91911A}" type="slidenum">
              <a:rPr lang="es-ES" sz="1400">
                <a:solidFill>
                  <a:srgbClr val="000000"/>
                </a:solidFill>
                <a:ea typeface="DejaVu Sans"/>
                <a:cs typeface="DejaVu Sans"/>
              </a:rPr>
              <a:t>32</a:t>
            </a:fld>
            <a:endParaRPr lang="es-ES" sz="1400">
              <a:solidFill>
                <a:srgbClr val="000000"/>
              </a:solidFill>
              <a:ea typeface="DejaVu Sans"/>
              <a:cs typeface="DejaVu Sans"/>
            </a:endParaRPr>
          </a:p>
        </p:txBody>
      </p:sp>
      <p:sp>
        <p:nvSpPr>
          <p:cNvPr id="1497955416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629005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943363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155079003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1192267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EE846D-A4D3-9A36-324A-D8D92E04F90A}" type="slidenum">
              <a:rPr/>
              <a:t>33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492723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41466091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045273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5C9025D-111B-3D99-41AD-71D167DF4213}" type="slidenum">
              <a:rPr/>
              <a:t>34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231705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117673189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5997381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ECB5137-ACCB-4156-D31F-FCB68A533998}" type="slidenum">
              <a:rPr/>
              <a:t>35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/>
          </p:nvPr>
        </p:nvSpPr>
        <p:spPr bwMode="auto">
          <a:prstGeom prst="rect">
            <a:avLst/>
          </a:prstGeom>
          <a:noFill/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>
              <a:buClrTx/>
              <a:buFontTx/>
              <a:buNone/>
              <a:defRPr/>
            </a:pPr>
            <a:fld id="{8CCF08D1-AC19-5B4D-B7D2-6D152AB74C67}" type="slidenum">
              <a:rPr lang="es-ES">
                <a:solidFill>
                  <a:srgbClr val="000000"/>
                </a:solidFill>
                <a:ea typeface="DejaVu Sans"/>
                <a:cs typeface="DejaVu Sans"/>
              </a:rPr>
              <a:t>36</a:t>
            </a:fld>
            <a:endParaRPr lang="es-ES">
              <a:solidFill>
                <a:srgbClr val="000000"/>
              </a:solidFill>
              <a:ea typeface="DejaVu Sans"/>
              <a:cs typeface="DejaVu Sans"/>
            </a:endParaRPr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b"/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 algn="r">
              <a:lnSpc>
                <a:spcPct val="83000"/>
              </a:lnSpc>
              <a:buClrTx/>
              <a:buFontTx/>
              <a:buNone/>
              <a:defRPr/>
            </a:pPr>
            <a:fld id="{9BD0D58A-72C7-5D44-89AE-FABFBA91911A}" type="slidenum">
              <a:rPr lang="es-ES" sz="1400">
                <a:solidFill>
                  <a:srgbClr val="000000"/>
                </a:solidFill>
                <a:ea typeface="DejaVu Sans"/>
                <a:cs typeface="DejaVu Sans"/>
              </a:rPr>
              <a:t>36</a:t>
            </a:fld>
            <a:endParaRPr lang="es-ES" sz="1400">
              <a:solidFill>
                <a:srgbClr val="000000"/>
              </a:solidFill>
              <a:ea typeface="DejaVu Sans"/>
              <a:cs typeface="DejaVu Sans"/>
            </a:endParaRPr>
          </a:p>
        </p:txBody>
      </p:sp>
      <p:sp>
        <p:nvSpPr>
          <p:cNvPr id="21508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C3F6559-5934-8345-EA1A-94CAB4375C45}" type="slidenum">
              <a:rPr/>
              <a:t>37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4074D-7825-AD90-40F6-430AA6E9ABB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3C1F35-1619-B4EA-80C1-40348E5C5D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97942E-D11F-422C-6755-2EAA91EE66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1FCD1-2F60-FC79-5A05-E696219456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C3F6559-5934-8345-EA1A-94CAB4375C45}" type="slidenum">
              <a:rPr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0154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39D27-DC27-E28D-DCC3-0F32DB287E0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7BF939-4B6E-1F23-ADF6-BA3CC533E8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703D7A-B34B-9765-DA97-8A7191F129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EE91D-3DC5-EAD9-7F44-AF8CD5E91A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C3F6559-5934-8345-EA1A-94CAB4375C45}" type="slidenum">
              <a:rPr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64251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31630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1525" cy="4005263"/>
          </a:xfrm>
        </p:spPr>
      </p:sp>
      <p:sp>
        <p:nvSpPr>
          <p:cNvPr id="34563387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4542784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B9FEEEF-2A0B-68DE-A0D8-F2C14EBCF8EF}" type="slidenum">
              <a:rPr/>
              <a:t>43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303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59570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71668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39735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08612" cy="39735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64158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2751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3807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84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51454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96680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07472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7613" y="273050"/>
            <a:ext cx="2741612" cy="530542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5613" cy="53054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085163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9" name="Body Level On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Espace réservé du texte 10"/>
          <p:cNvSpPr txBox="1">
            <a:spLocks noGrp="1"/>
          </p:cNvSpPr>
          <p:nvPr>
            <p:ph type="body" idx="13"/>
          </p:nvPr>
        </p:nvSpPr>
        <p:spPr>
          <a:xfrm>
            <a:off x="609558" y="1604521"/>
            <a:ext cx="10973871" cy="397727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>
              <a:buSzPct val="45000"/>
              <a:buFont typeface="Helvetica"/>
              <a:buChar char="●"/>
              <a:defRPr/>
            </a:lvl1pPr>
          </a:lstStyle>
          <a:p>
            <a:pPr marL="228600" indent="-228600" algn="l">
              <a:buSzPct val="45000"/>
              <a:buFont typeface="Helvetica"/>
              <a:buChar char="●"/>
            </a:pPr>
            <a:endParaRPr/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1721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177859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 bwMode="auto">
          <a:xfrm>
            <a:off x="609679" y="273600"/>
            <a:ext cx="10973749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  <a:defRPr/>
            </a:pPr>
            <a:endParaRPr lang="it-IT" sz="1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 bwMode="auto">
          <a:xfrm>
            <a:off x="609679" y="1577280"/>
            <a:ext cx="5303971" cy="397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  <a:defRPr/>
            </a:pPr>
            <a:endParaRPr lang="it-IT" sz="2133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6735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a tito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3236360" name="Titolo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442746801" name="Sottotitolo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it-IT"/>
              <a:t>Fare clic per modificare lo stile del sottotitolo dello schema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26774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olo e contenu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9979173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813453249" name="Segnaposto contenut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03759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Intestazione sezio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5293225" name="Tito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357055042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54834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ue contenuti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3188933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2043554708" name="Segnaposto contenuto 2"/>
          <p:cNvSpPr>
            <a:spLocks noGrp="1"/>
          </p:cNvSpPr>
          <p:nvPr>
            <p:ph sz="half" idx="1"/>
          </p:nvPr>
        </p:nvSpPr>
        <p:spPr bwMode="auto">
          <a:xfrm>
            <a:off x="609600" y="1604963"/>
            <a:ext cx="5408613" cy="3973512"/>
          </a:xfrm>
        </p:spPr>
        <p:txBody>
          <a:bodyPr/>
          <a:lstStyle/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/>
          </a:p>
        </p:txBody>
      </p:sp>
      <p:sp>
        <p:nvSpPr>
          <p:cNvPr id="808496911" name="Segnaposto contenuto 3"/>
          <p:cNvSpPr>
            <a:spLocks noGrp="1"/>
          </p:cNvSpPr>
          <p:nvPr>
            <p:ph sz="half" idx="2"/>
          </p:nvPr>
        </p:nvSpPr>
        <p:spPr bwMode="auto">
          <a:xfrm>
            <a:off x="6170613" y="1604963"/>
            <a:ext cx="5408612" cy="3973512"/>
          </a:xfrm>
        </p:spPr>
        <p:txBody>
          <a:bodyPr/>
          <a:lstStyle/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0618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nfron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509533" name="Tito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7187" cy="1325563"/>
          </a:xfrm>
        </p:spPr>
        <p:txBody>
          <a:bodyPr/>
          <a:lstStyle/>
          <a:p>
            <a:pPr>
              <a:defRPr/>
            </a:pPr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990159144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</p:txBody>
      </p:sp>
      <p:sp>
        <p:nvSpPr>
          <p:cNvPr id="176727714" name="Segnaposto contenuto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/>
          </a:p>
        </p:txBody>
      </p:sp>
      <p:sp>
        <p:nvSpPr>
          <p:cNvPr id="1962415329" name="Segnaposto testo 4"/>
          <p:cNvSpPr>
            <a:spLocks noGrp="1"/>
          </p:cNvSpPr>
          <p:nvPr>
            <p:ph type="body" sz="quarter" idx="3"/>
          </p:nvPr>
        </p:nvSpPr>
        <p:spPr bwMode="auto"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</p:txBody>
      </p:sp>
      <p:sp>
        <p:nvSpPr>
          <p:cNvPr id="1506089858" name="Segnaposto contenuto 5"/>
          <p:cNvSpPr>
            <a:spLocks noGrp="1"/>
          </p:cNvSpPr>
          <p:nvPr>
            <p:ph sz="quarter" idx="4"/>
          </p:nvPr>
        </p:nvSpPr>
        <p:spPr bwMode="auto">
          <a:xfrm>
            <a:off x="6173788" y="2505074"/>
            <a:ext cx="5183187" cy="3684588"/>
          </a:xfrm>
        </p:spPr>
        <p:txBody>
          <a:bodyPr/>
          <a:lstStyle/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4392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Solo tito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1374745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Fare clic per modificare lo stile del titolo dello schema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605836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uot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178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to con didascali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5893559" name="Tito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1350930690" name="Segnaposto contenut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/>
          </a:p>
        </p:txBody>
      </p:sp>
      <p:sp>
        <p:nvSpPr>
          <p:cNvPr id="931121158" name="Segnaposto tes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9594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magine con didascali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9336237" name="Tito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1687548495" name="Segnaposto immagine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endParaRPr lang="it-IT"/>
          </a:p>
        </p:txBody>
      </p:sp>
      <p:sp>
        <p:nvSpPr>
          <p:cNvPr id="1810174540" name="Segnaposto tes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055421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olo e testo vertica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534754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655730215" name="Segnaposto testo verticale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891513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1_Titolo e testo vertica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4709919" name="Titolo verticale 1"/>
          <p:cNvSpPr>
            <a:spLocks noGrp="1"/>
          </p:cNvSpPr>
          <p:nvPr>
            <p:ph type="title" orient="vert"/>
          </p:nvPr>
        </p:nvSpPr>
        <p:spPr bwMode="auto">
          <a:xfrm>
            <a:off x="8837613" y="273050"/>
            <a:ext cx="2741612" cy="5305425"/>
          </a:xfrm>
        </p:spPr>
        <p:txBody>
          <a:bodyPr vert="eaVert"/>
          <a:lstStyle/>
          <a:p>
            <a:pPr>
              <a:defRPr/>
            </a:pPr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1679529069" name="Segnaposto testo verticale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273050"/>
            <a:ext cx="8075613" cy="5305425"/>
          </a:xfrm>
        </p:spPr>
        <p:txBody>
          <a:bodyPr vert="eaVert"/>
          <a:lstStyle/>
          <a:p>
            <a:pPr lvl="0">
              <a:defRPr/>
            </a:pPr>
            <a:r>
              <a:rPr lang="it-IT"/>
              <a:t>Fare clic per modificare gli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316619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Diapositivo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8850660" name="Title Text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Title Text</a:t>
            </a:r>
          </a:p>
        </p:txBody>
      </p:sp>
      <p:sp>
        <p:nvSpPr>
          <p:cNvPr id="321670208" name="Body Level One…"/>
          <p:cNvSpPr txBox="1">
            <a:spLocks noGrp="1"/>
          </p:cNvSpPr>
          <p:nvPr>
            <p:ph type="body" sz="half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Body Level One</a:t>
            </a:r>
          </a:p>
          <a:p>
            <a:pPr lvl="1">
              <a:defRPr/>
            </a:pPr>
            <a:r>
              <a:t>Body Level Two</a:t>
            </a:r>
          </a:p>
          <a:p>
            <a:pPr lvl="2">
              <a:defRPr/>
            </a:pPr>
            <a:r>
              <a:t>Body Level Three</a:t>
            </a:r>
          </a:p>
          <a:p>
            <a:pPr lvl="3">
              <a:defRPr/>
            </a:pPr>
            <a:r>
              <a:t>Body Level Four</a:t>
            </a:r>
          </a:p>
          <a:p>
            <a:pPr lvl="4">
              <a:defRPr/>
            </a:pPr>
            <a:r>
              <a:t>Body Level Five</a:t>
            </a:r>
          </a:p>
        </p:txBody>
      </p:sp>
      <p:sp>
        <p:nvSpPr>
          <p:cNvPr id="721372659" name="Espace réservé du texte 10"/>
          <p:cNvSpPr txBox="1">
            <a:spLocks noGrp="1"/>
          </p:cNvSpPr>
          <p:nvPr>
            <p:ph type="body" idx="13"/>
          </p:nvPr>
        </p:nvSpPr>
        <p:spPr bwMode="auto">
          <a:xfrm>
            <a:off x="609558" y="1604520"/>
            <a:ext cx="10973871" cy="397727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>
              <a:buSzPct val="45000"/>
              <a:buFont typeface="Helvetica"/>
              <a:buChar char="●"/>
              <a:defRPr/>
            </a:lvl1pPr>
          </a:lstStyle>
          <a:p>
            <a:pPr marL="228600" indent="-228600" algn="l">
              <a:buSzPct val="45000"/>
              <a:buFont typeface="Helvetica"/>
              <a:buChar char="●"/>
              <a:defRPr/>
            </a:pPr>
            <a:endParaRPr/>
          </a:p>
        </p:txBody>
      </p:sp>
      <p:sp>
        <p:nvSpPr>
          <p:cNvPr id="1461914988" name="Slide Number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490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jpeg"/><Relationship Id="rId26" Type="http://schemas.openxmlformats.org/officeDocument/2006/relationships/image" Target="../media/image13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8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5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Relationship Id="rId22" Type="http://schemas.openxmlformats.org/officeDocument/2006/relationships/image" Target="../media/image9.png"/><Relationship Id="rId27" Type="http://schemas.openxmlformats.org/officeDocument/2006/relationships/image" Target="../media/image1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theme" Target="../theme/theme2.xml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1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18" Type="http://schemas.openxmlformats.org/officeDocument/2006/relationships/image" Target="../media/image5.jpeg"/><Relationship Id="rId26" Type="http://schemas.openxmlformats.org/officeDocument/2006/relationships/image" Target="../media/image13.png"/><Relationship Id="rId3" Type="http://schemas.openxmlformats.org/officeDocument/2006/relationships/slideLayout" Target="../slideLayouts/slideLayout17.xml"/><Relationship Id="rId21" Type="http://schemas.openxmlformats.org/officeDocument/2006/relationships/image" Target="../media/image8.jpe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4.jpeg"/><Relationship Id="rId25" Type="http://schemas.openxmlformats.org/officeDocument/2006/relationships/image" Target="../media/image12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.jpe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11.png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.jpeg"/><Relationship Id="rId22" Type="http://schemas.openxmlformats.org/officeDocument/2006/relationships/image" Target="../media/image9.png"/><Relationship Id="rId27" Type="http://schemas.openxmlformats.org/officeDocument/2006/relationships/image" Target="../media/image1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>
            <a:extLst>
              <a:ext uri="{FF2B5EF4-FFF2-40B4-BE49-F238E27FC236}">
                <a16:creationId xmlns:a16="http://schemas.microsoft.com/office/drawing/2014/main" id="{DFBFFAF1-F7A0-29B0-FB5E-B178C0EF4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113"/>
            <a:ext cx="16256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1" name="Picture 2">
            <a:extLst>
              <a:ext uri="{FF2B5EF4-FFF2-40B4-BE49-F238E27FC236}">
                <a16:creationId xmlns:a16="http://schemas.microsoft.com/office/drawing/2014/main" id="{D971FEDA-B4EE-2F17-7FAD-00E0711FF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8538"/>
            <a:ext cx="12190413" cy="272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2" name="Picture 3">
            <a:extLst>
              <a:ext uri="{FF2B5EF4-FFF2-40B4-BE49-F238E27FC236}">
                <a16:creationId xmlns:a16="http://schemas.microsoft.com/office/drawing/2014/main" id="{72A90E1A-3628-E308-ECED-C5D001EFF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350" y="6249988"/>
            <a:ext cx="1044575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3" name="Picture 4">
            <a:extLst>
              <a:ext uri="{FF2B5EF4-FFF2-40B4-BE49-F238E27FC236}">
                <a16:creationId xmlns:a16="http://schemas.microsoft.com/office/drawing/2014/main" id="{5859FA25-1419-553B-A25F-3C2430215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6289675"/>
            <a:ext cx="1147763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4" name="Picture 5">
            <a:extLst>
              <a:ext uri="{FF2B5EF4-FFF2-40B4-BE49-F238E27FC236}">
                <a16:creationId xmlns:a16="http://schemas.microsoft.com/office/drawing/2014/main" id="{38789CF0-2709-080C-6E18-8497D5273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6245225"/>
            <a:ext cx="950912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5" name="Picture 6">
            <a:extLst>
              <a:ext uri="{FF2B5EF4-FFF2-40B4-BE49-F238E27FC236}">
                <a16:creationId xmlns:a16="http://schemas.microsoft.com/office/drawing/2014/main" id="{7DC9B774-D25D-23A1-604B-949D61C4E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613" y="6269038"/>
            <a:ext cx="1243012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6" name="Picture 7">
            <a:extLst>
              <a:ext uri="{FF2B5EF4-FFF2-40B4-BE49-F238E27FC236}">
                <a16:creationId xmlns:a16="http://schemas.microsoft.com/office/drawing/2014/main" id="{122A3144-DEF3-6D77-35DA-623C89005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575" y="6115050"/>
            <a:ext cx="950913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7" name="Picture 8">
            <a:extLst>
              <a:ext uri="{FF2B5EF4-FFF2-40B4-BE49-F238E27FC236}">
                <a16:creationId xmlns:a16="http://schemas.microsoft.com/office/drawing/2014/main" id="{848AC348-C4FC-E047-BAC0-6AD7FEF17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6253163"/>
            <a:ext cx="83185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8" name="Picture 9">
            <a:extLst>
              <a:ext uri="{FF2B5EF4-FFF2-40B4-BE49-F238E27FC236}">
                <a16:creationId xmlns:a16="http://schemas.microsoft.com/office/drawing/2014/main" id="{8513A511-B19C-F946-C3C8-E842CCC0A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175" y="10795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9" name="Picture 10">
            <a:extLst>
              <a:ext uri="{FF2B5EF4-FFF2-40B4-BE49-F238E27FC236}">
                <a16:creationId xmlns:a16="http://schemas.microsoft.com/office/drawing/2014/main" id="{7A5E60FB-6196-8C78-265E-B842DDA6D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13" y="6310313"/>
            <a:ext cx="576262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0" name="Picture 11">
            <a:extLst>
              <a:ext uri="{FF2B5EF4-FFF2-40B4-BE49-F238E27FC236}">
                <a16:creationId xmlns:a16="http://schemas.microsoft.com/office/drawing/2014/main" id="{98DE1A00-B297-D932-ADBC-8D04B3CF2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13" y="6319838"/>
            <a:ext cx="449262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1" name="Picture 12">
            <a:extLst>
              <a:ext uri="{FF2B5EF4-FFF2-40B4-BE49-F238E27FC236}">
                <a16:creationId xmlns:a16="http://schemas.microsoft.com/office/drawing/2014/main" id="{718C83A3-52DD-59B3-FABC-45F9A08B4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6299200"/>
            <a:ext cx="633412" cy="29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2" name="Picture 13">
            <a:extLst>
              <a:ext uri="{FF2B5EF4-FFF2-40B4-BE49-F238E27FC236}">
                <a16:creationId xmlns:a16="http://schemas.microsoft.com/office/drawing/2014/main" id="{4FB3BAAB-3B80-81A5-8ECA-19698BEE1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75" y="6221413"/>
            <a:ext cx="91916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3" name="Picture 14">
            <a:extLst>
              <a:ext uri="{FF2B5EF4-FFF2-40B4-BE49-F238E27FC236}">
                <a16:creationId xmlns:a16="http://schemas.microsoft.com/office/drawing/2014/main" id="{E868EA9D-DA94-ABF5-7234-D4D9EE964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25" y="6027738"/>
            <a:ext cx="9906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4" name="Picture 15">
            <a:extLst>
              <a:ext uri="{FF2B5EF4-FFF2-40B4-BE49-F238E27FC236}">
                <a16:creationId xmlns:a16="http://schemas.microsoft.com/office/drawing/2014/main" id="{C518517E-16CF-E79D-75C1-44599F0A2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2538" y="6189663"/>
            <a:ext cx="58420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65" name="Rectangle 16">
            <a:extLst>
              <a:ext uri="{FF2B5EF4-FFF2-40B4-BE49-F238E27FC236}">
                <a16:creationId xmlns:a16="http://schemas.microsoft.com/office/drawing/2014/main" id="{D25FD310-FC3A-9FC3-47E3-C2513FA7F6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9625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Click to edit the title text format</a:t>
            </a:r>
          </a:p>
        </p:txBody>
      </p:sp>
      <p:sp>
        <p:nvSpPr>
          <p:cNvPr id="2066" name="Rectangle 17">
            <a:extLst>
              <a:ext uri="{FF2B5EF4-FFF2-40B4-BE49-F238E27FC236}">
                <a16:creationId xmlns:a16="http://schemas.microsoft.com/office/drawing/2014/main" id="{D3A9B179-4C37-386F-AEE7-D03882D4D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9625" cy="397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912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Click to edit the outline text format</a:t>
            </a:r>
          </a:p>
          <a:p>
            <a:pPr lvl="1"/>
            <a:r>
              <a:rPr lang="en-GB" altLang="it-IT"/>
              <a:t>Second Outline Level</a:t>
            </a:r>
          </a:p>
          <a:p>
            <a:pPr lvl="2"/>
            <a:r>
              <a:rPr lang="en-GB" altLang="it-IT"/>
              <a:t>Third Outline Level</a:t>
            </a:r>
          </a:p>
          <a:p>
            <a:pPr lvl="3"/>
            <a:r>
              <a:rPr lang="en-GB" altLang="it-IT"/>
              <a:t>Fourth Outline Level</a:t>
            </a:r>
          </a:p>
          <a:p>
            <a:pPr lvl="4"/>
            <a:r>
              <a:rPr lang="en-GB" altLang="it-IT"/>
              <a:t>Fifth Outline Level</a:t>
            </a:r>
          </a:p>
          <a:p>
            <a:pPr lvl="4"/>
            <a:r>
              <a:rPr lang="en-GB" altLang="it-IT"/>
              <a:t>Sixth Outline Level</a:t>
            </a:r>
          </a:p>
          <a:p>
            <a:pPr lvl="4"/>
            <a:r>
              <a:rPr lang="en-GB" altLang="it-IT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sldNum="0" hdr="0" dt="0"/>
  <p:txStyles>
    <p:titleStyle>
      <a:lvl1pPr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Noto Sans SC Regular" charset="0"/>
          <a:cs typeface="+mj-cs"/>
        </a:defRPr>
      </a:lvl1pPr>
      <a:lvl2pPr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Noto Sans SC Regular" charset="0"/>
          <a:cs typeface="Noto Sans SC Regular" charset="0"/>
        </a:defRPr>
      </a:lvl2pPr>
      <a:lvl3pPr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Noto Sans SC Regular" charset="0"/>
          <a:cs typeface="Noto Sans SC Regular" charset="0"/>
        </a:defRPr>
      </a:lvl3pPr>
      <a:lvl4pPr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Noto Sans SC Regular" charset="0"/>
          <a:cs typeface="Noto Sans SC Regular" charset="0"/>
        </a:defRPr>
      </a:lvl4pPr>
      <a:lvl5pPr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Noto Sans SC Regular" charset="0"/>
          <a:cs typeface="Noto Sans SC Regular" charset="0"/>
        </a:defRPr>
      </a:lvl5pPr>
      <a:lvl6pPr marL="2514600" indent="-228600"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cs typeface="Noto Sans SC Regular" charset="0"/>
        </a:defRPr>
      </a:lvl6pPr>
      <a:lvl7pPr marL="2971800" indent="-228600"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cs typeface="Noto Sans SC Regular" charset="0"/>
        </a:defRPr>
      </a:lvl7pPr>
      <a:lvl8pPr marL="3429000" indent="-228600"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cs typeface="Noto Sans SC Regular" charset="0"/>
        </a:defRPr>
      </a:lvl8pPr>
      <a:lvl9pPr marL="3886200" indent="-228600"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cs typeface="Noto Sans SC Regular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Noto Sans SC Regular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Noto Sans SC Regular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Noto Sans SC Regular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Noto Sans SC Regular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Noto Sans SC Regular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>
            <a:extLst>
              <a:ext uri="{FF2B5EF4-FFF2-40B4-BE49-F238E27FC236}">
                <a16:creationId xmlns:a16="http://schemas.microsoft.com/office/drawing/2014/main" id="{DFBFFAF1-F7A0-29B0-FB5E-B178C0EF4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113"/>
            <a:ext cx="16256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2" name="Picture 3">
            <a:extLst>
              <a:ext uri="{FF2B5EF4-FFF2-40B4-BE49-F238E27FC236}">
                <a16:creationId xmlns:a16="http://schemas.microsoft.com/office/drawing/2014/main" id="{72A90E1A-3628-E308-ECED-C5D001EFF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350" y="6249988"/>
            <a:ext cx="1044575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3" name="Picture 4">
            <a:extLst>
              <a:ext uri="{FF2B5EF4-FFF2-40B4-BE49-F238E27FC236}">
                <a16:creationId xmlns:a16="http://schemas.microsoft.com/office/drawing/2014/main" id="{5859FA25-1419-553B-A25F-3C2430215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6289675"/>
            <a:ext cx="1147763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4" name="Picture 5">
            <a:extLst>
              <a:ext uri="{FF2B5EF4-FFF2-40B4-BE49-F238E27FC236}">
                <a16:creationId xmlns:a16="http://schemas.microsoft.com/office/drawing/2014/main" id="{38789CF0-2709-080C-6E18-8497D5273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6245225"/>
            <a:ext cx="950912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5" name="Picture 6">
            <a:extLst>
              <a:ext uri="{FF2B5EF4-FFF2-40B4-BE49-F238E27FC236}">
                <a16:creationId xmlns:a16="http://schemas.microsoft.com/office/drawing/2014/main" id="{7DC9B774-D25D-23A1-604B-949D61C4E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613" y="6269038"/>
            <a:ext cx="1243012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6" name="Picture 7">
            <a:extLst>
              <a:ext uri="{FF2B5EF4-FFF2-40B4-BE49-F238E27FC236}">
                <a16:creationId xmlns:a16="http://schemas.microsoft.com/office/drawing/2014/main" id="{122A3144-DEF3-6D77-35DA-623C89005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575" y="6115050"/>
            <a:ext cx="950913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7" name="Picture 8">
            <a:extLst>
              <a:ext uri="{FF2B5EF4-FFF2-40B4-BE49-F238E27FC236}">
                <a16:creationId xmlns:a16="http://schemas.microsoft.com/office/drawing/2014/main" id="{848AC348-C4FC-E047-BAC0-6AD7FEF17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6253163"/>
            <a:ext cx="83185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8" name="Picture 9">
            <a:extLst>
              <a:ext uri="{FF2B5EF4-FFF2-40B4-BE49-F238E27FC236}">
                <a16:creationId xmlns:a16="http://schemas.microsoft.com/office/drawing/2014/main" id="{8513A511-B19C-F946-C3C8-E842CCC0A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175" y="10795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9" name="Picture 10">
            <a:extLst>
              <a:ext uri="{FF2B5EF4-FFF2-40B4-BE49-F238E27FC236}">
                <a16:creationId xmlns:a16="http://schemas.microsoft.com/office/drawing/2014/main" id="{7A5E60FB-6196-8C78-265E-B842DDA6D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13" y="6310313"/>
            <a:ext cx="576262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0" name="Picture 11">
            <a:extLst>
              <a:ext uri="{FF2B5EF4-FFF2-40B4-BE49-F238E27FC236}">
                <a16:creationId xmlns:a16="http://schemas.microsoft.com/office/drawing/2014/main" id="{98DE1A00-B297-D932-ADBC-8D04B3CF2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13" y="6319838"/>
            <a:ext cx="449262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1" name="Picture 12">
            <a:extLst>
              <a:ext uri="{FF2B5EF4-FFF2-40B4-BE49-F238E27FC236}">
                <a16:creationId xmlns:a16="http://schemas.microsoft.com/office/drawing/2014/main" id="{718C83A3-52DD-59B3-FABC-45F9A08B4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6299200"/>
            <a:ext cx="633412" cy="29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2" name="Picture 13">
            <a:extLst>
              <a:ext uri="{FF2B5EF4-FFF2-40B4-BE49-F238E27FC236}">
                <a16:creationId xmlns:a16="http://schemas.microsoft.com/office/drawing/2014/main" id="{4FB3BAAB-3B80-81A5-8ECA-19698BEE1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75" y="6221413"/>
            <a:ext cx="91916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3" name="Picture 14">
            <a:extLst>
              <a:ext uri="{FF2B5EF4-FFF2-40B4-BE49-F238E27FC236}">
                <a16:creationId xmlns:a16="http://schemas.microsoft.com/office/drawing/2014/main" id="{E868EA9D-DA94-ABF5-7234-D4D9EE964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25" y="6027738"/>
            <a:ext cx="9906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4" name="Picture 15">
            <a:extLst>
              <a:ext uri="{FF2B5EF4-FFF2-40B4-BE49-F238E27FC236}">
                <a16:creationId xmlns:a16="http://schemas.microsoft.com/office/drawing/2014/main" id="{C518517E-16CF-E79D-75C1-44599F0A2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2538" y="6189663"/>
            <a:ext cx="58420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65" name="Rectangle 16">
            <a:extLst>
              <a:ext uri="{FF2B5EF4-FFF2-40B4-BE49-F238E27FC236}">
                <a16:creationId xmlns:a16="http://schemas.microsoft.com/office/drawing/2014/main" id="{D25FD310-FC3A-9FC3-47E3-C2513FA7F6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9625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Click to edit the title text format</a:t>
            </a:r>
          </a:p>
        </p:txBody>
      </p:sp>
      <p:sp>
        <p:nvSpPr>
          <p:cNvPr id="2066" name="Rectangle 17">
            <a:extLst>
              <a:ext uri="{FF2B5EF4-FFF2-40B4-BE49-F238E27FC236}">
                <a16:creationId xmlns:a16="http://schemas.microsoft.com/office/drawing/2014/main" id="{D3A9B179-4C37-386F-AEE7-D03882D4D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9625" cy="397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912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Click to edit the outline text format</a:t>
            </a:r>
          </a:p>
          <a:p>
            <a:pPr lvl="1"/>
            <a:r>
              <a:rPr lang="en-GB" altLang="it-IT"/>
              <a:t>Second Outline Level</a:t>
            </a:r>
          </a:p>
          <a:p>
            <a:pPr lvl="2"/>
            <a:r>
              <a:rPr lang="en-GB" altLang="it-IT"/>
              <a:t>Third Outline Level</a:t>
            </a:r>
          </a:p>
          <a:p>
            <a:pPr lvl="3"/>
            <a:r>
              <a:rPr lang="en-GB" altLang="it-IT"/>
              <a:t>Fourth Outline Level</a:t>
            </a:r>
          </a:p>
          <a:p>
            <a:pPr lvl="4"/>
            <a:r>
              <a:rPr lang="en-GB" altLang="it-IT"/>
              <a:t>Fifth Outline Level</a:t>
            </a:r>
          </a:p>
          <a:p>
            <a:pPr lvl="4"/>
            <a:r>
              <a:rPr lang="en-GB" altLang="it-IT"/>
              <a:t>Sixth Outline Level</a:t>
            </a:r>
          </a:p>
          <a:p>
            <a:pPr lvl="4"/>
            <a:r>
              <a:rPr lang="en-GB" altLang="it-IT"/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386783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7" r:id="rId2"/>
  </p:sldLayoutIdLst>
  <p:hf sldNum="0" hdr="0" dt="0"/>
  <p:txStyles>
    <p:titleStyle>
      <a:lvl1pPr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Noto Sans SC Regular" charset="0"/>
          <a:cs typeface="+mj-cs"/>
        </a:defRPr>
      </a:lvl1pPr>
      <a:lvl2pPr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Noto Sans SC Regular" charset="0"/>
          <a:cs typeface="Noto Sans SC Regular" charset="0"/>
        </a:defRPr>
      </a:lvl2pPr>
      <a:lvl3pPr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Noto Sans SC Regular" charset="0"/>
          <a:cs typeface="Noto Sans SC Regular" charset="0"/>
        </a:defRPr>
      </a:lvl3pPr>
      <a:lvl4pPr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Noto Sans SC Regular" charset="0"/>
          <a:cs typeface="Noto Sans SC Regular" charset="0"/>
        </a:defRPr>
      </a:lvl4pPr>
      <a:lvl5pPr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Noto Sans SC Regular" charset="0"/>
          <a:cs typeface="Noto Sans SC Regular" charset="0"/>
        </a:defRPr>
      </a:lvl5pPr>
      <a:lvl6pPr marL="2514600" indent="-228600"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cs typeface="Noto Sans SC Regular" charset="0"/>
        </a:defRPr>
      </a:lvl6pPr>
      <a:lvl7pPr marL="2971800" indent="-228600"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cs typeface="Noto Sans SC Regular" charset="0"/>
        </a:defRPr>
      </a:lvl7pPr>
      <a:lvl8pPr marL="3429000" indent="-228600"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cs typeface="Noto Sans SC Regular" charset="0"/>
        </a:defRPr>
      </a:lvl8pPr>
      <a:lvl9pPr marL="3886200" indent="-228600" algn="ctr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cs typeface="Noto Sans SC Regular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Noto Sans SC Regular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Noto Sans SC Regular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Noto Sans SC Regular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Noto Sans SC Regular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Noto Sans SC Regular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56560241" name="Picture 1"/>
          <p:cNvPicPr>
            <a:picLocks noChangeAspect="1" noChangeArrowheads="1"/>
          </p:cNvPicPr>
          <p:nvPr/>
        </p:nvPicPr>
        <p:blipFill rotWithShape="1">
          <a:blip r:embed="rId14"/>
          <a:stretch/>
        </p:blipFill>
        <p:spPr bwMode="auto">
          <a:xfrm>
            <a:off x="-3175" y="11113"/>
            <a:ext cx="1625600" cy="14319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70988410" name="Picture 2"/>
          <p:cNvPicPr>
            <a:picLocks noChangeAspect="1" noChangeArrowheads="1"/>
          </p:cNvPicPr>
          <p:nvPr/>
        </p:nvPicPr>
        <p:blipFill rotWithShape="1">
          <a:blip r:embed="rId15"/>
          <a:stretch/>
        </p:blipFill>
        <p:spPr bwMode="auto">
          <a:xfrm>
            <a:off x="0" y="3538538"/>
            <a:ext cx="12190413" cy="272891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26614394" name="Picture 3"/>
          <p:cNvPicPr>
            <a:picLocks noChangeAspect="1" noChangeArrowheads="1"/>
          </p:cNvPicPr>
          <p:nvPr/>
        </p:nvPicPr>
        <p:blipFill rotWithShape="1">
          <a:blip r:embed="rId16"/>
          <a:stretch/>
        </p:blipFill>
        <p:spPr bwMode="auto">
          <a:xfrm>
            <a:off x="9531349" y="6249988"/>
            <a:ext cx="1044575" cy="32226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29797455" name="Picture 4"/>
          <p:cNvPicPr>
            <a:picLocks noChangeAspect="1" noChangeArrowheads="1"/>
          </p:cNvPicPr>
          <p:nvPr/>
        </p:nvPicPr>
        <p:blipFill rotWithShape="1">
          <a:blip r:embed="rId17"/>
          <a:stretch/>
        </p:blipFill>
        <p:spPr bwMode="auto">
          <a:xfrm>
            <a:off x="288924" y="6289675"/>
            <a:ext cx="1147763" cy="30321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78363895" name="Picture 5"/>
          <p:cNvPicPr>
            <a:picLocks noChangeAspect="1" noChangeArrowheads="1"/>
          </p:cNvPicPr>
          <p:nvPr/>
        </p:nvPicPr>
        <p:blipFill rotWithShape="1">
          <a:blip r:embed="rId18"/>
          <a:stretch/>
        </p:blipFill>
        <p:spPr bwMode="auto">
          <a:xfrm>
            <a:off x="4929188" y="6245225"/>
            <a:ext cx="950912" cy="37941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06464488" name="Picture 6"/>
          <p:cNvPicPr>
            <a:picLocks noChangeAspect="1" noChangeArrowheads="1"/>
          </p:cNvPicPr>
          <p:nvPr/>
        </p:nvPicPr>
        <p:blipFill rotWithShape="1">
          <a:blip r:embed="rId19"/>
          <a:stretch/>
        </p:blipFill>
        <p:spPr bwMode="auto">
          <a:xfrm>
            <a:off x="7059613" y="6269038"/>
            <a:ext cx="1243012" cy="32226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16762045" name="Picture 7"/>
          <p:cNvPicPr>
            <a:picLocks noChangeAspect="1" noChangeArrowheads="1"/>
          </p:cNvPicPr>
          <p:nvPr/>
        </p:nvPicPr>
        <p:blipFill rotWithShape="1">
          <a:blip r:embed="rId20"/>
          <a:stretch/>
        </p:blipFill>
        <p:spPr bwMode="auto">
          <a:xfrm>
            <a:off x="8410575" y="6115050"/>
            <a:ext cx="950913" cy="6318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20883157" name="Picture 8"/>
          <p:cNvPicPr>
            <a:picLocks noChangeAspect="1" noChangeArrowheads="1"/>
          </p:cNvPicPr>
          <p:nvPr/>
        </p:nvPicPr>
        <p:blipFill rotWithShape="1">
          <a:blip r:embed="rId21"/>
          <a:stretch/>
        </p:blipFill>
        <p:spPr bwMode="auto">
          <a:xfrm>
            <a:off x="6091238" y="6253163"/>
            <a:ext cx="831850" cy="34131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96688004" name="Picture 9"/>
          <p:cNvPicPr>
            <a:picLocks noChangeAspect="1" noChangeArrowheads="1"/>
          </p:cNvPicPr>
          <p:nvPr/>
        </p:nvPicPr>
        <p:blipFill rotWithShape="1">
          <a:blip r:embed="rId22"/>
          <a:stretch/>
        </p:blipFill>
        <p:spPr bwMode="auto">
          <a:xfrm>
            <a:off x="10798175" y="107949"/>
            <a:ext cx="1295400" cy="3048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11397882" name="Picture 10"/>
          <p:cNvPicPr>
            <a:picLocks noChangeAspect="1" noChangeArrowheads="1"/>
          </p:cNvPicPr>
          <p:nvPr/>
        </p:nvPicPr>
        <p:blipFill rotWithShape="1">
          <a:blip r:embed="rId23"/>
          <a:stretch/>
        </p:blipFill>
        <p:spPr bwMode="auto">
          <a:xfrm>
            <a:off x="4049713" y="6310313"/>
            <a:ext cx="576262" cy="30956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982607313" name="Picture 11"/>
          <p:cNvPicPr>
            <a:picLocks noChangeAspect="1" noChangeArrowheads="1"/>
          </p:cNvPicPr>
          <p:nvPr/>
        </p:nvPicPr>
        <p:blipFill rotWithShape="1">
          <a:blip r:embed="rId24"/>
          <a:stretch/>
        </p:blipFill>
        <p:spPr bwMode="auto">
          <a:xfrm>
            <a:off x="3325813" y="6319838"/>
            <a:ext cx="449262" cy="2682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94158156" name="Picture 12"/>
          <p:cNvPicPr>
            <a:picLocks noChangeAspect="1" noChangeArrowheads="1"/>
          </p:cNvPicPr>
          <p:nvPr/>
        </p:nvPicPr>
        <p:blipFill rotWithShape="1">
          <a:blip r:embed="rId25"/>
          <a:stretch/>
        </p:blipFill>
        <p:spPr bwMode="auto">
          <a:xfrm>
            <a:off x="2484438" y="6299200"/>
            <a:ext cx="633412" cy="2936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21939138" name="Picture 13"/>
          <p:cNvPicPr>
            <a:picLocks noChangeAspect="1" noChangeArrowheads="1"/>
          </p:cNvPicPr>
          <p:nvPr/>
        </p:nvPicPr>
        <p:blipFill rotWithShape="1">
          <a:blip r:embed="rId26"/>
          <a:stretch/>
        </p:blipFill>
        <p:spPr bwMode="auto">
          <a:xfrm>
            <a:off x="1565275" y="6221413"/>
            <a:ext cx="919163" cy="4317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57558428" name="Picture 14"/>
          <p:cNvPicPr>
            <a:picLocks noChangeAspect="1" noChangeArrowheads="1"/>
          </p:cNvPicPr>
          <p:nvPr/>
        </p:nvPicPr>
        <p:blipFill rotWithShape="1">
          <a:blip r:embed="rId27"/>
          <a:stretch/>
        </p:blipFill>
        <p:spPr bwMode="auto">
          <a:xfrm>
            <a:off x="10461625" y="6027738"/>
            <a:ext cx="990600" cy="7175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69974587" name="Picture 15"/>
          <p:cNvPicPr>
            <a:picLocks noChangeAspect="1" noChangeArrowheads="1"/>
          </p:cNvPicPr>
          <p:nvPr/>
        </p:nvPicPr>
        <p:blipFill rotWithShape="1">
          <a:blip r:embed="rId28"/>
          <a:stretch/>
        </p:blipFill>
        <p:spPr bwMode="auto">
          <a:xfrm>
            <a:off x="11412538" y="6189663"/>
            <a:ext cx="584200" cy="4984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00493788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9625" cy="11414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GB"/>
              <a:t>Click to edit the title text format</a:t>
            </a:r>
            <a:endParaRPr/>
          </a:p>
        </p:txBody>
      </p:sp>
      <p:sp>
        <p:nvSpPr>
          <p:cNvPr id="1938400190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9625" cy="39735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69120" rIns="0" bIns="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GB"/>
              <a:t>Click to edit the outline text format</a:t>
            </a:r>
            <a:endParaRPr/>
          </a:p>
          <a:p>
            <a:pPr lvl="1">
              <a:defRPr/>
            </a:pPr>
            <a:r>
              <a:rPr lang="en-GB"/>
              <a:t>Second Outline Level</a:t>
            </a:r>
            <a:endParaRPr/>
          </a:p>
          <a:p>
            <a:pPr lvl="2">
              <a:defRPr/>
            </a:pPr>
            <a:r>
              <a:rPr lang="en-GB"/>
              <a:t>Third Outline Level</a:t>
            </a:r>
            <a:endParaRPr/>
          </a:p>
          <a:p>
            <a:pPr lvl="3">
              <a:defRPr/>
            </a:pPr>
            <a:r>
              <a:rPr lang="en-GB"/>
              <a:t>Fourth Outline Level</a:t>
            </a:r>
            <a:endParaRPr/>
          </a:p>
          <a:p>
            <a:pPr lvl="4">
              <a:defRPr/>
            </a:pPr>
            <a:r>
              <a:rPr lang="en-GB"/>
              <a:t>Fifth Outline Level</a:t>
            </a:r>
            <a:endParaRPr/>
          </a:p>
          <a:p>
            <a:pPr lvl="4">
              <a:defRPr/>
            </a:pPr>
            <a:r>
              <a:rPr lang="en-GB"/>
              <a:t>Sixth Outline Level</a:t>
            </a:r>
            <a:endParaRPr/>
          </a:p>
          <a:p>
            <a:pPr lvl="4">
              <a:defRPr/>
            </a:pPr>
            <a:r>
              <a:rPr lang="en-GB"/>
              <a:t>Seventh Outline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7884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hf sldNum="0" hdr="0" dt="0"/>
  <p:txStyles>
    <p:titleStyle>
      <a:lvl1pPr algn="ctr" defTabSz="457200" rtl="0">
        <a:lnSpc>
          <a:spcPct val="8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/>
        <a:defRPr sz="4400">
          <a:solidFill>
            <a:srgbClr val="000000"/>
          </a:solidFill>
          <a:latin typeface="+mj-lt"/>
          <a:ea typeface="Noto Sans SC Regular"/>
          <a:cs typeface="+mj-cs"/>
        </a:defRPr>
      </a:lvl1pPr>
      <a:lvl2pPr algn="ctr" defTabSz="457200" rtl="0">
        <a:lnSpc>
          <a:spcPct val="8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/>
        <a:defRPr sz="4400">
          <a:solidFill>
            <a:srgbClr val="000000"/>
          </a:solidFill>
          <a:latin typeface="Calibri"/>
          <a:ea typeface="Noto Sans SC Regular"/>
          <a:cs typeface="Noto Sans SC Regular"/>
        </a:defRPr>
      </a:lvl2pPr>
      <a:lvl3pPr algn="ctr" defTabSz="457200" rtl="0">
        <a:lnSpc>
          <a:spcPct val="8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/>
        <a:defRPr sz="4400">
          <a:solidFill>
            <a:srgbClr val="000000"/>
          </a:solidFill>
          <a:latin typeface="Calibri"/>
          <a:ea typeface="Noto Sans SC Regular"/>
          <a:cs typeface="Noto Sans SC Regular"/>
        </a:defRPr>
      </a:lvl3pPr>
      <a:lvl4pPr algn="ctr" defTabSz="457200" rtl="0">
        <a:lnSpc>
          <a:spcPct val="8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/>
        <a:defRPr sz="4400">
          <a:solidFill>
            <a:srgbClr val="000000"/>
          </a:solidFill>
          <a:latin typeface="Calibri"/>
          <a:ea typeface="Noto Sans SC Regular"/>
          <a:cs typeface="Noto Sans SC Regular"/>
        </a:defRPr>
      </a:lvl4pPr>
      <a:lvl5pPr algn="ctr" defTabSz="457200" rtl="0">
        <a:lnSpc>
          <a:spcPct val="8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/>
        <a:defRPr sz="4400">
          <a:solidFill>
            <a:srgbClr val="000000"/>
          </a:solidFill>
          <a:latin typeface="Calibri"/>
          <a:ea typeface="Noto Sans SC Regular"/>
          <a:cs typeface="Noto Sans SC Regular"/>
        </a:defRPr>
      </a:lvl5pPr>
      <a:lvl6pPr marL="2514600" indent="-228600" algn="ctr" defTabSz="457200" rtl="0">
        <a:lnSpc>
          <a:spcPct val="8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/>
        <a:defRPr sz="4400">
          <a:solidFill>
            <a:srgbClr val="000000"/>
          </a:solidFill>
          <a:latin typeface="Calibri"/>
          <a:cs typeface="Noto Sans SC Regular"/>
        </a:defRPr>
      </a:lvl6pPr>
      <a:lvl7pPr marL="2971800" indent="-228600" algn="ctr" defTabSz="457200" rtl="0">
        <a:lnSpc>
          <a:spcPct val="8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/>
        <a:defRPr sz="4400">
          <a:solidFill>
            <a:srgbClr val="000000"/>
          </a:solidFill>
          <a:latin typeface="Calibri"/>
          <a:cs typeface="Noto Sans SC Regular"/>
        </a:defRPr>
      </a:lvl7pPr>
      <a:lvl8pPr marL="3429000" indent="-228600" algn="ctr" defTabSz="457200" rtl="0">
        <a:lnSpc>
          <a:spcPct val="8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/>
        <a:defRPr sz="4400">
          <a:solidFill>
            <a:srgbClr val="000000"/>
          </a:solidFill>
          <a:latin typeface="Calibri"/>
          <a:cs typeface="Noto Sans SC Regular"/>
        </a:defRPr>
      </a:lvl8pPr>
      <a:lvl9pPr marL="3886200" indent="-228600" algn="ctr" defTabSz="457200" rtl="0">
        <a:lnSpc>
          <a:spcPct val="8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/>
        <a:defRPr sz="4400">
          <a:solidFill>
            <a:srgbClr val="000000"/>
          </a:solidFill>
          <a:latin typeface="Calibri"/>
          <a:cs typeface="Noto Sans SC Regular"/>
        </a:defRPr>
      </a:lvl9pPr>
    </p:titleStyle>
    <p:bodyStyle>
      <a:lvl1pPr marL="342900" indent="-342900" algn="l" defTabSz="457200" rtl="0">
        <a:lnSpc>
          <a:spcPct val="83000"/>
        </a:lnSpc>
        <a:spcBef>
          <a:spcPts val="1425"/>
        </a:spcBef>
        <a:spcAft>
          <a:spcPts val="0"/>
        </a:spcAft>
        <a:buClr>
          <a:srgbClr val="000000"/>
        </a:buClr>
        <a:buSzPct val="100000"/>
        <a:buFont typeface="Times New Roman"/>
        <a:defRPr sz="3200">
          <a:solidFill>
            <a:srgbClr val="000000"/>
          </a:solidFill>
          <a:latin typeface="+mn-lt"/>
          <a:ea typeface="Noto Sans SC Regular"/>
          <a:cs typeface="+mn-cs"/>
        </a:defRPr>
      </a:lvl1pPr>
      <a:lvl2pPr marL="742950" indent="-285750" algn="l" defTabSz="457200" rtl="0">
        <a:lnSpc>
          <a:spcPct val="83000"/>
        </a:lnSpc>
        <a:spcBef>
          <a:spcPts val="1138"/>
        </a:spcBef>
        <a:spcAft>
          <a:spcPts val="0"/>
        </a:spcAft>
        <a:buClr>
          <a:srgbClr val="000000"/>
        </a:buClr>
        <a:buSzPct val="100000"/>
        <a:buFont typeface="Times New Roman"/>
        <a:defRPr sz="2800">
          <a:solidFill>
            <a:srgbClr val="000000"/>
          </a:solidFill>
          <a:latin typeface="+mn-lt"/>
          <a:ea typeface="Noto Sans SC Regular"/>
          <a:cs typeface="+mn-cs"/>
        </a:defRPr>
      </a:lvl2pPr>
      <a:lvl3pPr marL="1143000" indent="-228600" algn="l" defTabSz="457200" rtl="0">
        <a:lnSpc>
          <a:spcPct val="83000"/>
        </a:lnSpc>
        <a:spcBef>
          <a:spcPts val="850"/>
        </a:spcBef>
        <a:spcAft>
          <a:spcPts val="0"/>
        </a:spcAft>
        <a:buClr>
          <a:srgbClr val="000000"/>
        </a:buClr>
        <a:buSzPct val="100000"/>
        <a:buFont typeface="Times New Roman"/>
        <a:defRPr sz="2400">
          <a:solidFill>
            <a:srgbClr val="000000"/>
          </a:solidFill>
          <a:latin typeface="+mn-lt"/>
          <a:ea typeface="Noto Sans SC Regular"/>
          <a:cs typeface="+mn-cs"/>
        </a:defRPr>
      </a:lvl3pPr>
      <a:lvl4pPr marL="1600200" indent="-228600" algn="l" defTabSz="457200" rtl="0">
        <a:lnSpc>
          <a:spcPct val="83000"/>
        </a:lnSpc>
        <a:spcBef>
          <a:spcPts val="575"/>
        </a:spcBef>
        <a:spcAft>
          <a:spcPts val="0"/>
        </a:spcAft>
        <a:buClr>
          <a:srgbClr val="000000"/>
        </a:buClr>
        <a:buSzPct val="100000"/>
        <a:buFont typeface="Times New Roman"/>
        <a:defRPr sz="2000">
          <a:solidFill>
            <a:srgbClr val="000000"/>
          </a:solidFill>
          <a:latin typeface="+mn-lt"/>
          <a:ea typeface="Noto Sans SC Regular"/>
          <a:cs typeface="+mn-cs"/>
        </a:defRPr>
      </a:lvl4pPr>
      <a:lvl5pPr marL="2057400" indent="-228600" algn="l" defTabSz="457200" rtl="0">
        <a:lnSpc>
          <a:spcPct val="83000"/>
        </a:lnSpc>
        <a:spcBef>
          <a:spcPts val="288"/>
        </a:spcBef>
        <a:spcAft>
          <a:spcPts val="0"/>
        </a:spcAft>
        <a:buClr>
          <a:srgbClr val="000000"/>
        </a:buClr>
        <a:buSzPct val="100000"/>
        <a:buFont typeface="Times New Roman"/>
        <a:defRPr sz="2000">
          <a:solidFill>
            <a:srgbClr val="000000"/>
          </a:solidFill>
          <a:latin typeface="+mn-lt"/>
          <a:ea typeface="Noto Sans SC Regular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" Type="http://schemas.openxmlformats.org/officeDocument/2006/relationships/image" Target="../media/image30.emf"/><Relationship Id="rId21" Type="http://schemas.openxmlformats.org/officeDocument/2006/relationships/image" Target="../media/image48.png"/><Relationship Id="rId7" Type="http://schemas.openxmlformats.org/officeDocument/2006/relationships/image" Target="../media/image34.emf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5" Type="http://schemas.openxmlformats.org/officeDocument/2006/relationships/image" Target="../media/image32.emf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emf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s2.sphinxonline.net/report/recherche/UNITA_AMI/Carto.ht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hyperlink" Target="https://reunitaresearchinfrastructure.i3a.es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g"/><Relationship Id="rId4" Type="http://schemas.openxmlformats.org/officeDocument/2006/relationships/hyperlink" Target="https://www.research.univ-unita.eu/en/support-for-researchers/shared-research-infrastructures.html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ítulo 1"/>
          <p:cNvSpPr/>
          <p:nvPr/>
        </p:nvSpPr>
        <p:spPr>
          <a:xfrm>
            <a:off x="490034" y="626040"/>
            <a:ext cx="11243880" cy="233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r" defTabSz="914400">
              <a:lnSpc>
                <a:spcPct val="90000"/>
              </a:lnSpc>
              <a:tabLst>
                <a:tab pos="0" algn="l"/>
              </a:tabLst>
            </a:pPr>
            <a:r>
              <a:rPr lang="fr-FR" sz="9600" b="1" spc="-1" dirty="0" err="1">
                <a:solidFill>
                  <a:srgbClr val="0C4DA2"/>
                </a:solidFill>
                <a:latin typeface="Trebuchet MS"/>
                <a:ea typeface="Noto Sans SC Regular"/>
              </a:rPr>
              <a:t>Research</a:t>
            </a:r>
            <a:r>
              <a:rPr lang="fr-FR" sz="9600" b="1" spc="-1" dirty="0">
                <a:solidFill>
                  <a:srgbClr val="0C4DA2"/>
                </a:solidFill>
                <a:latin typeface="Trebuchet MS"/>
                <a:ea typeface="Noto Sans SC Regular"/>
              </a:rPr>
              <a:t> @UNITA</a:t>
            </a:r>
            <a:r>
              <a:rPr lang="fr-FR" sz="4000" b="1" spc="-1" dirty="0">
                <a:solidFill>
                  <a:srgbClr val="0C4DA2"/>
                </a:solidFill>
                <a:latin typeface="Trebuchet MS"/>
                <a:ea typeface="Noto Sans SC Regular"/>
              </a:rPr>
              <a:t> </a:t>
            </a:r>
            <a:br>
              <a:rPr sz="4000" dirty="0"/>
            </a:br>
            <a:r>
              <a:rPr lang="fr-FR" sz="5400" b="1" spc="-1" dirty="0" err="1">
                <a:solidFill>
                  <a:srgbClr val="0C4DA2"/>
                </a:solidFill>
                <a:latin typeface="Trebuchet MS"/>
                <a:ea typeface="Noto Sans SC Regular"/>
              </a:rPr>
              <a:t>Universitas</a:t>
            </a:r>
            <a:r>
              <a:rPr lang="fr-FR" sz="5400" b="1" spc="-1" dirty="0">
                <a:solidFill>
                  <a:srgbClr val="0C4DA2"/>
                </a:solidFill>
                <a:latin typeface="Trebuchet MS"/>
                <a:ea typeface="Noto Sans SC Regular"/>
              </a:rPr>
              <a:t> </a:t>
            </a:r>
            <a:r>
              <a:rPr lang="fr-FR" sz="5400" b="1" spc="-1" dirty="0" err="1">
                <a:solidFill>
                  <a:srgbClr val="0C4DA2"/>
                </a:solidFill>
                <a:latin typeface="Trebuchet MS"/>
                <a:ea typeface="Noto Sans SC Regular"/>
              </a:rPr>
              <a:t>Montium</a:t>
            </a:r>
            <a:endParaRPr lang="en-US" sz="54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Subtítulo 2"/>
          <p:cNvSpPr/>
          <p:nvPr/>
        </p:nvSpPr>
        <p:spPr>
          <a:xfrm>
            <a:off x="474854" y="3284984"/>
            <a:ext cx="11243880" cy="165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r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u="sng" spc="-1" dirty="0">
                <a:solidFill>
                  <a:srgbClr val="CC0000"/>
                </a:solidFill>
                <a:latin typeface="Trebuchet MS"/>
              </a:rPr>
              <a:t>Research structuration and opportunities within the UNITA Alliance</a:t>
            </a:r>
            <a:endParaRPr lang="en-US" sz="2400" b="1" u="sng" spc="-1" dirty="0">
              <a:solidFill>
                <a:srgbClr val="CC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 Box 1"/>
          <p:cNvSpPr/>
          <p:nvPr/>
        </p:nvSpPr>
        <p:spPr>
          <a:xfrm>
            <a:off x="1405130" y="33380"/>
            <a:ext cx="9646560" cy="10793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 anchorCtr="1">
            <a:noAutofit/>
          </a:bodyPr>
          <a:lstStyle/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>
                <a:solidFill>
                  <a:srgbClr val="0C4DA2"/>
                </a:solidFill>
                <a:latin typeface="Trebuchet MS"/>
              </a:rPr>
              <a:t>UNITA: building an alliance of European universities</a:t>
            </a:r>
          </a:p>
        </p:txBody>
      </p:sp>
      <p:pic>
        <p:nvPicPr>
          <p:cNvPr id="129" name="Picture 2"/>
          <p:cNvPicPr/>
          <p:nvPr/>
        </p:nvPicPr>
        <p:blipFill>
          <a:blip r:embed="rId2"/>
          <a:srcRect l="5139" t="43564" r="6002" b="10559"/>
          <a:stretch/>
        </p:blipFill>
        <p:spPr>
          <a:xfrm>
            <a:off x="0" y="2750865"/>
            <a:ext cx="3720530" cy="2183040"/>
          </a:xfrm>
          <a:prstGeom prst="rect">
            <a:avLst/>
          </a:prstGeom>
          <a:ln w="0">
            <a:noFill/>
          </a:ln>
        </p:spPr>
      </p:pic>
      <p:sp>
        <p:nvSpPr>
          <p:cNvPr id="130" name="Text Box 7"/>
          <p:cNvSpPr/>
          <p:nvPr/>
        </p:nvSpPr>
        <p:spPr>
          <a:xfrm>
            <a:off x="-95893" y="4897869"/>
            <a:ext cx="3744416" cy="14795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 anchorCtr="1">
            <a:spAutoFit/>
          </a:bodyPr>
          <a:lstStyle/>
          <a:p>
            <a:pPr algn="ctr" defTabSz="914400">
              <a:tabLst>
                <a:tab pos="0" algn="l"/>
              </a:tabLst>
            </a:pPr>
            <a:r>
              <a:rPr lang="fr-FR" b="1" spc="-1" dirty="0">
                <a:solidFill>
                  <a:srgbClr val="C00000"/>
                </a:solidFill>
                <a:latin typeface="Trebuchet MS"/>
                <a:ea typeface="Noto Sans SC Regular"/>
              </a:rPr>
              <a:t>UNITA Phase 1</a:t>
            </a:r>
          </a:p>
          <a:p>
            <a:pPr marL="285750" indent="-285750" defTabSz="9144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fr-FR" b="1" spc="-1" dirty="0">
                <a:solidFill>
                  <a:srgbClr val="000000"/>
                </a:solidFill>
                <a:latin typeface="Trebuchet MS"/>
                <a:ea typeface="Noto Sans SC Regular"/>
              </a:rPr>
              <a:t>6 partenaires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fr-FR" b="1" spc="-1" dirty="0" err="1">
                <a:solidFill>
                  <a:srgbClr val="000000"/>
                </a:solidFill>
                <a:latin typeface="Trebuchet MS"/>
                <a:ea typeface="Noto Sans SC Regular"/>
              </a:rPr>
              <a:t>Nov</a:t>
            </a:r>
            <a:r>
              <a:rPr lang="fr-FR" b="1" spc="-1" dirty="0">
                <a:solidFill>
                  <a:srgbClr val="000000"/>
                </a:solidFill>
                <a:latin typeface="Trebuchet MS"/>
                <a:ea typeface="Noto Sans SC Regular"/>
              </a:rPr>
              <a:t> 2020-Oct 2023</a:t>
            </a:r>
          </a:p>
          <a:p>
            <a:pPr marL="285750" indent="-285750" defTabSz="9144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8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mainly focused on </a:t>
            </a:r>
            <a:r>
              <a:rPr lang="en-US" sz="1800" b="1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education</a:t>
            </a:r>
            <a:endParaRPr lang="fr-FR" b="1" dirty="0"/>
          </a:p>
          <a:p>
            <a:pPr algn="ctr" defTabSz="914400">
              <a:tabLst>
                <a:tab pos="0" algn="l"/>
              </a:tabLst>
            </a:pPr>
            <a:endParaRPr lang="en-US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Text Box 8"/>
          <p:cNvSpPr/>
          <p:nvPr/>
        </p:nvSpPr>
        <p:spPr>
          <a:xfrm>
            <a:off x="5052678" y="4921676"/>
            <a:ext cx="3888432" cy="12025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 anchorCtr="1">
            <a:spAutoFit/>
          </a:bodyPr>
          <a:lstStyle/>
          <a:p>
            <a:pPr algn="ctr" defTabSz="914400">
              <a:tabLst>
                <a:tab pos="0" algn="l"/>
              </a:tabLst>
            </a:pPr>
            <a:r>
              <a:rPr lang="en-US" b="1" spc="-1" dirty="0">
                <a:solidFill>
                  <a:srgbClr val="C00000"/>
                </a:solidFill>
                <a:latin typeface="Trebuchet MS"/>
                <a:ea typeface="Noto Sans SC Regular"/>
              </a:rPr>
              <a:t>UNITA Phase 2</a:t>
            </a:r>
          </a:p>
          <a:p>
            <a:pPr marL="285750" indent="-285750" algn="just" defTabSz="9144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b="1" spc="-1" dirty="0">
                <a:solidFill>
                  <a:srgbClr val="000000"/>
                </a:solidFill>
                <a:latin typeface="Trebuchet MS"/>
                <a:ea typeface="Noto Sans SC Regular"/>
              </a:rPr>
              <a:t>10 +2 partners + 1 legal entity</a:t>
            </a:r>
            <a:endParaRPr lang="en-US" spc="-1" dirty="0">
              <a:solidFill>
                <a:srgbClr val="000000"/>
              </a:solidFill>
              <a:latin typeface="Calibri"/>
            </a:endParaRPr>
          </a:p>
          <a:p>
            <a:pPr marL="285750" indent="-285750" algn="just" defTabSz="9144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b="1" spc="-1" dirty="0">
                <a:solidFill>
                  <a:srgbClr val="000000"/>
                </a:solidFill>
                <a:latin typeface="Trebuchet MS"/>
                <a:ea typeface="Noto Sans SC Regular"/>
              </a:rPr>
              <a:t>Nov 2023-Oct 2027</a:t>
            </a:r>
          </a:p>
          <a:p>
            <a:pPr marL="285750" indent="-285750" algn="just" defTabSz="9144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800" b="1" dirty="0">
                <a:solidFill>
                  <a:srgbClr val="C00000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Research &amp; Education</a:t>
            </a:r>
            <a:endParaRPr lang="en-US" b="1" spc="-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DA10F988-8294-4B67-A8AF-2A8EBB816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0899" y="1347787"/>
            <a:ext cx="1007931" cy="368252"/>
          </a:xfrm>
          <a:prstGeom prst="rect">
            <a:avLst/>
          </a:prstGeom>
          <a:noFill/>
          <a:ln>
            <a:noFill/>
          </a:ln>
          <a:effectLst/>
        </p:spPr>
        <p:txBody>
          <a:bodyPr lIns="89988" tIns="46794" rIns="89988" bIns="46794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>
                <a:solidFill>
                  <a:srgbClr val="000000"/>
                </a:solidFill>
                <a:latin typeface="Trebuchet MS"/>
              </a:rPr>
              <a:t>2020</a:t>
            </a:r>
            <a:endParaRPr/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A4246D5E-4AFF-41E3-AB25-D31274264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2599" y="1282137"/>
            <a:ext cx="1007931" cy="368252"/>
          </a:xfrm>
          <a:prstGeom prst="rect">
            <a:avLst/>
          </a:prstGeom>
          <a:noFill/>
          <a:ln>
            <a:noFill/>
          </a:ln>
          <a:effectLst/>
        </p:spPr>
        <p:txBody>
          <a:bodyPr lIns="89988" tIns="46794" rIns="89988" bIns="46794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dirty="0">
                <a:solidFill>
                  <a:srgbClr val="000000"/>
                </a:solidFill>
                <a:latin typeface="Trebuchet MS"/>
              </a:rPr>
              <a:t>2022</a:t>
            </a:r>
            <a:endParaRPr dirty="0"/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AE37DD81-6E71-4702-850A-0CB561A9C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689" y="1310391"/>
            <a:ext cx="1007931" cy="368252"/>
          </a:xfrm>
          <a:prstGeom prst="rect">
            <a:avLst/>
          </a:prstGeom>
          <a:noFill/>
          <a:ln>
            <a:noFill/>
          </a:ln>
          <a:effectLst/>
        </p:spPr>
        <p:txBody>
          <a:bodyPr lIns="89988" tIns="46794" rIns="89988" bIns="46794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dirty="0">
                <a:solidFill>
                  <a:srgbClr val="000000"/>
                </a:solidFill>
                <a:latin typeface="Trebuchet MS"/>
              </a:rPr>
              <a:t>2024</a:t>
            </a:r>
            <a:endParaRPr dirty="0"/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C0F75129-3178-4716-8189-00898BA61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327" y="1328211"/>
            <a:ext cx="1007931" cy="371465"/>
          </a:xfrm>
          <a:prstGeom prst="rect">
            <a:avLst/>
          </a:prstGeom>
          <a:noFill/>
          <a:ln>
            <a:noFill/>
          </a:ln>
          <a:effectLst/>
        </p:spPr>
        <p:txBody>
          <a:bodyPr lIns="89988" tIns="46794" rIns="89988" bIns="46794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dirty="0">
                <a:solidFill>
                  <a:srgbClr val="000000"/>
                </a:solidFill>
                <a:latin typeface="Trebuchet MS"/>
              </a:rPr>
              <a:t>2027</a:t>
            </a:r>
            <a:endParaRPr dirty="0"/>
          </a:p>
        </p:txBody>
      </p:sp>
      <p:graphicFrame>
        <p:nvGraphicFramePr>
          <p:cNvPr id="18" name="Diagramma 1">
            <a:extLst>
              <a:ext uri="{FF2B5EF4-FFF2-40B4-BE49-F238E27FC236}">
                <a16:creationId xmlns:a16="http://schemas.microsoft.com/office/drawing/2014/main" id="{383648DB-9015-48EE-90B7-D128D5BCA6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3232708"/>
              </p:ext>
            </p:extLst>
          </p:nvPr>
        </p:nvGraphicFramePr>
        <p:xfrm>
          <a:off x="213302" y="1710635"/>
          <a:ext cx="11860156" cy="924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AutoShape 4">
            <a:extLst>
              <a:ext uri="{FF2B5EF4-FFF2-40B4-BE49-F238E27FC236}">
                <a16:creationId xmlns:a16="http://schemas.microsoft.com/office/drawing/2014/main" id="{4F345061-D680-45A5-98B4-7950C4A71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8624" y="3123424"/>
            <a:ext cx="1364074" cy="1099456"/>
          </a:xfrm>
          <a:prstGeom prst="rightArrow">
            <a:avLst>
              <a:gd name="adj1" fmla="val 50000"/>
              <a:gd name="adj2" fmla="val 50017"/>
            </a:avLst>
          </a:prstGeom>
          <a:solidFill>
            <a:srgbClr val="0070C0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lIns="89988" tIns="46794" rIns="89988" bIns="46794" anchor="ctr"/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 algn="ctr">
              <a:buClrTx/>
              <a:buFontTx/>
              <a:buNone/>
              <a:defRPr/>
            </a:pPr>
            <a:r>
              <a:rPr lang="fr-FR" sz="1600" dirty="0">
                <a:solidFill>
                  <a:srgbClr val="FFFFFF"/>
                </a:solidFill>
                <a:latin typeface="Trebuchet MS"/>
              </a:rPr>
              <a:t>Alliance Expansion</a:t>
            </a:r>
          </a:p>
        </p:txBody>
      </p:sp>
      <p:pic>
        <p:nvPicPr>
          <p:cNvPr id="20" name="Immagine 5">
            <a:extLst>
              <a:ext uri="{FF2B5EF4-FFF2-40B4-BE49-F238E27FC236}">
                <a16:creationId xmlns:a16="http://schemas.microsoft.com/office/drawing/2014/main" id="{F2FD8620-4FEC-47F5-A6D8-458D95E3E9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232698" y="2750865"/>
            <a:ext cx="3528392" cy="2199526"/>
          </a:xfrm>
          <a:prstGeom prst="rect">
            <a:avLst/>
          </a:prstGeom>
        </p:spPr>
      </p:pic>
      <p:sp>
        <p:nvSpPr>
          <p:cNvPr id="13" name="Text Box 11">
            <a:extLst>
              <a:ext uri="{FF2B5EF4-FFF2-40B4-BE49-F238E27FC236}">
                <a16:creationId xmlns:a16="http://schemas.microsoft.com/office/drawing/2014/main" id="{10201158-EF2E-452F-AAD8-49E7A84C1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3220" y="1275186"/>
            <a:ext cx="1007931" cy="371465"/>
          </a:xfrm>
          <a:prstGeom prst="rect">
            <a:avLst/>
          </a:prstGeom>
          <a:noFill/>
          <a:ln>
            <a:noFill/>
          </a:ln>
          <a:effectLst/>
        </p:spPr>
        <p:txBody>
          <a:bodyPr lIns="89988" tIns="46794" rIns="89988" bIns="46794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dirty="0">
                <a:solidFill>
                  <a:srgbClr val="000000"/>
                </a:solidFill>
                <a:latin typeface="Trebuchet MS"/>
              </a:rPr>
              <a:t>2029</a:t>
            </a:r>
            <a:endParaRPr dirty="0"/>
          </a:p>
        </p:txBody>
      </p:sp>
      <p:sp>
        <p:nvSpPr>
          <p:cNvPr id="2" name="Flèche : bas 1">
            <a:extLst>
              <a:ext uri="{FF2B5EF4-FFF2-40B4-BE49-F238E27FC236}">
                <a16:creationId xmlns:a16="http://schemas.microsoft.com/office/drawing/2014/main" id="{E7519B4E-F6DC-0EED-D23B-7F5ED8FED151}"/>
              </a:ext>
            </a:extLst>
          </p:cNvPr>
          <p:cNvSpPr/>
          <p:nvPr/>
        </p:nvSpPr>
        <p:spPr bwMode="auto">
          <a:xfrm>
            <a:off x="7427536" y="1144771"/>
            <a:ext cx="360130" cy="546974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Noto Sans SC Regular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5942857" name="Text Box 1"/>
          <p:cNvSpPr/>
          <p:nvPr/>
        </p:nvSpPr>
        <p:spPr bwMode="auto">
          <a:xfrm>
            <a:off x="1405129" y="320277"/>
            <a:ext cx="9646559" cy="902403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vertOverflow="overflow" horzOverflow="overflow" vert="horz" wrap="square" lIns="91440" tIns="45720" rIns="91440" bIns="45720" numCol="1" spcCol="0" rtlCol="0" fromWordArt="0" anchor="ctr" anchorCtr="1" forceAA="0" compatLnSpc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C4DA2"/>
                </a:solidFill>
                <a:effectLst/>
                <a:uLnTx/>
                <a:uFillTx/>
                <a:latin typeface="Trebuchet MS"/>
              </a:rPr>
              <a:t>UNITA research strategy principles: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037500791" name="Rectangle 1318946856"/>
          <p:cNvSpPr/>
          <p:nvPr/>
        </p:nvSpPr>
        <p:spPr bwMode="auto">
          <a:xfrm>
            <a:off x="13825" y="1371867"/>
            <a:ext cx="12205497" cy="4578455"/>
          </a:xfrm>
          <a:prstGeom prst="rect">
            <a:avLst/>
          </a:prstGeom>
          <a:noFill/>
          <a:ln w="12700">
            <a:solidFill>
              <a:schemeClr val="bg1">
                <a:alpha val="99999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1850" marR="0" lvl="0" indent="-261850" algn="l" defTabSz="4572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1855AC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Connection with territories</a:t>
            </a:r>
            <a:b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1855AC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</a:b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Research rooted in local and regional </a:t>
            </a:r>
            <a:r>
              <a:rPr kumimoji="0" lang="en-GB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contexts,particularly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 in rural, mountainous, and cross-border areas, addressing real territorial needs and challenges through strong engagement with local and regional communities.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0" marR="0" lvl="0" indent="0" algn="l" defTabSz="4572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61850" marR="0" lvl="0" indent="-261850" algn="l" defTabSz="4572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1855AC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Open Science</a:t>
            </a:r>
            <a:b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1855AC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</a:b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UNITA promotes transparency, accessibility, and sharing of knowledge throughout the research process. Open access to publications, open da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ta, and responsible research practices are key tools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 to enhance scientific quality and reproducibility.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  <a:p>
            <a:pPr marL="261850" marR="0" lvl="0" indent="-261850" algn="l" defTabSz="4572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1855AC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61850" marR="0" lvl="0" indent="-261850" algn="l" defTabSz="4572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1855AC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Bringing science closer to citizens </a:t>
            </a:r>
            <a:b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1855AC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</a:b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Citizens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 are actively involved in research activities, from data collection to co-creation and dissemination of results.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1855AC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Citizen science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 is considered both a methodological approach and an educational tool to strengthen scientific literacy, democratic participation, and mutual learning between researchers and society.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Trebuchet MS"/>
              <a:cs typeface="Trebuchet MS"/>
            </a:endParaRPr>
          </a:p>
          <a:p>
            <a:pPr marL="261850" marR="0" lvl="0" indent="-261850" algn="l" defTabSz="4572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1855AC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Innovation</a:t>
            </a:r>
            <a:b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1855AC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</a:b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Transformation of research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</a:rPr>
              <a:t>resu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/>
                <a:effectLst/>
                <a:uLnTx/>
                <a:uFillTx/>
                <a:latin typeface="Trebuchet MS"/>
                <a:ea typeface="Trebuchet MS"/>
                <a:cs typeface="Trebuchet MS"/>
              </a:rPr>
              <a:t>lts into innovative and sustainable solutions, policies, services, and technologies, with measurable social, economic and public health impact.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1855A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1D8B90E-98AB-4E03-A816-F3E30EC783F4}"/>
              </a:ext>
            </a:extLst>
          </p:cNvPr>
          <p:cNvSpPr txBox="1"/>
          <p:nvPr/>
        </p:nvSpPr>
        <p:spPr>
          <a:xfrm>
            <a:off x="2447538" y="1855914"/>
            <a:ext cx="96173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0" spc="-1" dirty="0">
                <a:solidFill>
                  <a:srgbClr val="0C4DA2"/>
                </a:solidFill>
                <a:latin typeface="Trebuchet MS" panose="020B0603020202020204" pitchFamily="34" charset="0"/>
              </a:rPr>
              <a:t>Cultural Heritage (CH): </a:t>
            </a:r>
            <a:r>
              <a:rPr lang="en-GB" sz="2400" kern="0" dirty="0">
                <a:solidFill>
                  <a:srgbClr val="000000"/>
                </a:solidFill>
                <a:latin typeface="Trebuchet MS" panose="020B0603020202020204" pitchFamily="34" charset="0"/>
              </a:rPr>
              <a:t>development and dissemination of tangible and Intangible Cultural Heritage, natural heritage </a:t>
            </a:r>
            <a:endParaRPr lang="en-US" sz="2400" kern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fr-FR" sz="2400" dirty="0">
              <a:latin typeface="Trebuchet MS" panose="020B0603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BEC588-ADD2-4334-8AA7-77E1D318AFC4}"/>
              </a:ext>
            </a:extLst>
          </p:cNvPr>
          <p:cNvSpPr txBox="1"/>
          <p:nvPr/>
        </p:nvSpPr>
        <p:spPr>
          <a:xfrm>
            <a:off x="2446220" y="3398030"/>
            <a:ext cx="96173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0" spc="-1" dirty="0">
                <a:solidFill>
                  <a:srgbClr val="0C4DA2"/>
                </a:solidFill>
                <a:latin typeface="Trebuchet MS" panose="020B0603020202020204" pitchFamily="34" charset="0"/>
              </a:rPr>
              <a:t>Green energies (GE): </a:t>
            </a:r>
            <a:r>
              <a:rPr lang="en-GB" sz="2400" kern="0" dirty="0">
                <a:solidFill>
                  <a:srgbClr val="000000"/>
                </a:solidFill>
                <a:latin typeface="Trebuchet MS" panose="020B0603020202020204" pitchFamily="34" charset="0"/>
              </a:rPr>
              <a:t>GE resources, </a:t>
            </a:r>
            <a:r>
              <a:rPr lang="en-US" sz="2400" kern="0" dirty="0">
                <a:solidFill>
                  <a:srgbClr val="000000"/>
                </a:solidFill>
                <a:latin typeface="Trebuchet MS" panose="020B0603020202020204" pitchFamily="34" charset="0"/>
              </a:rPr>
              <a:t>conversion, management in mountain territories ; </a:t>
            </a:r>
            <a:r>
              <a:rPr lang="en-US" altLang="fr-FR" sz="2400" kern="0" dirty="0">
                <a:solidFill>
                  <a:srgbClr val="000000"/>
                </a:solidFill>
                <a:latin typeface="Trebuchet MS" panose="020B0603020202020204" pitchFamily="34" charset="0"/>
              </a:rPr>
              <a:t>Socio-economic and environmental impacts of energy policies </a:t>
            </a:r>
          </a:p>
          <a:p>
            <a:endParaRPr lang="fr-FR" sz="2400" dirty="0">
              <a:latin typeface="Trebuchet MS" panose="020B0603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2C836B-14F1-434D-9365-33183C3897D2}"/>
              </a:ext>
            </a:extLst>
          </p:cNvPr>
          <p:cNvSpPr txBox="1"/>
          <p:nvPr/>
        </p:nvSpPr>
        <p:spPr>
          <a:xfrm>
            <a:off x="2435934" y="5051504"/>
            <a:ext cx="9617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Circular Economy and Environment (CEE): </a:t>
            </a:r>
            <a:r>
              <a:rPr lang="en-US" sz="2400" kern="0" dirty="0">
                <a:solidFill>
                  <a:srgbClr val="000000"/>
                </a:solidFill>
                <a:latin typeface="Trebuchet MS" panose="020B0603020202020204" pitchFamily="34" charset="0"/>
              </a:rPr>
              <a:t>environmental sustainability and circular economy : from material to economic</a:t>
            </a:r>
            <a:endParaRPr lang="fr-FR" sz="2400" kern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6539B7B-C27C-4F4F-AE62-95CB6403BD1E}"/>
              </a:ext>
            </a:extLst>
          </p:cNvPr>
          <p:cNvSpPr txBox="1"/>
          <p:nvPr/>
        </p:nvSpPr>
        <p:spPr>
          <a:xfrm>
            <a:off x="1560290" y="660770"/>
            <a:ext cx="9617360" cy="854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0C4DA2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6 scientific focus area at the heart of current societal issues have been defined by the rectors to develop UNITA's research signature</a:t>
            </a:r>
            <a:endParaRPr lang="fr-FR" sz="2400" dirty="0">
              <a:solidFill>
                <a:srgbClr val="0C4DA2"/>
              </a:solidFill>
              <a:latin typeface="Trebuchet MS" panose="020B0603020202020204" pitchFamily="34" charset="0"/>
              <a:ea typeface="+mn-ea"/>
              <a:cs typeface="DejaVu Sans" charset="0"/>
            </a:endParaRPr>
          </a:p>
        </p:txBody>
      </p:sp>
      <p:sp>
        <p:nvSpPr>
          <p:cNvPr id="12" name="Google Shape;122;p1">
            <a:extLst>
              <a:ext uri="{FF2B5EF4-FFF2-40B4-BE49-F238E27FC236}">
                <a16:creationId xmlns:a16="http://schemas.microsoft.com/office/drawing/2014/main" id="{C3958C27-B156-4449-9418-820AF048A639}"/>
              </a:ext>
            </a:extLst>
          </p:cNvPr>
          <p:cNvSpPr/>
          <p:nvPr/>
        </p:nvSpPr>
        <p:spPr bwMode="auto">
          <a:xfrm>
            <a:off x="1139550" y="208787"/>
            <a:ext cx="10099335" cy="451983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09630" eaLnBrk="1" fontAlgn="auto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933" b="1" kern="0" dirty="0">
                <a:solidFill>
                  <a:srgbClr val="0C4DA2"/>
                </a:solidFill>
                <a:latin typeface="Trebuchet MS"/>
                <a:cs typeface="Arial"/>
              </a:rPr>
              <a:t>UNITA research hubs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22E0002-2BA1-43ED-9DF2-D1B48883A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738" y="5056773"/>
            <a:ext cx="792088" cy="7773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C87B75-7440-46D7-B7E0-E765B8E73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266" y="1700808"/>
            <a:ext cx="969568" cy="9566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C9C9B3-99B8-48B0-A978-EFCD86A2B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258" y="3486178"/>
            <a:ext cx="969568" cy="97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17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BEB911F-7966-4C27-B694-297BAA958C35}"/>
              </a:ext>
            </a:extLst>
          </p:cNvPr>
          <p:cNvSpPr txBox="1"/>
          <p:nvPr/>
        </p:nvSpPr>
        <p:spPr>
          <a:xfrm>
            <a:off x="2136354" y="3247078"/>
            <a:ext cx="9937104" cy="854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1065"/>
              </a:spcAft>
              <a:defRPr/>
            </a:pPr>
            <a:r>
              <a:rPr lang="en-US" sz="2400" b="1" kern="0" spc="-1" dirty="0">
                <a:solidFill>
                  <a:srgbClr val="0C4DA2"/>
                </a:solidFill>
                <a:latin typeface="Trebuchet MS" panose="020B0603020202020204" pitchFamily="34" charset="0"/>
              </a:rPr>
              <a:t>Inclusive Societies </a:t>
            </a:r>
            <a:r>
              <a:rPr lang="fr-FR" sz="2400" b="1" kern="0" spc="-1" dirty="0">
                <a:solidFill>
                  <a:srgbClr val="0C4DA2"/>
                </a:solidFill>
                <a:latin typeface="Trebuchet MS" panose="020B0603020202020204" pitchFamily="34" charset="0"/>
              </a:rPr>
              <a:t>(IS)</a:t>
            </a:r>
            <a:r>
              <a:rPr lang="en-GB" sz="2400" b="1" kern="0" spc="-1" dirty="0">
                <a:solidFill>
                  <a:srgbClr val="0C4DA2"/>
                </a:solidFill>
                <a:latin typeface="Trebuchet MS" panose="020B0603020202020204" pitchFamily="34" charset="0"/>
              </a:rPr>
              <a:t>: </a:t>
            </a:r>
            <a:r>
              <a:rPr lang="en-US" sz="2400" kern="0" dirty="0">
                <a:solidFill>
                  <a:schemeClr val="tx1"/>
                </a:solidFill>
                <a:latin typeface="Arial"/>
                <a:ea typeface="DejaVu Sans"/>
                <a:cs typeface="DejaVu Sans"/>
              </a:rPr>
              <a:t>mechanisms promoting the development of inclusive societies; Social inclusion and equal opportunities </a:t>
            </a:r>
            <a:endParaRPr lang="fr-FR" sz="2400" dirty="0">
              <a:latin typeface="Trebuchet MS" panose="020B0603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524BCB-C691-4C67-BE6B-6304674709B7}"/>
              </a:ext>
            </a:extLst>
          </p:cNvPr>
          <p:cNvSpPr txBox="1"/>
          <p:nvPr/>
        </p:nvSpPr>
        <p:spPr>
          <a:xfrm>
            <a:off x="2136354" y="1573608"/>
            <a:ext cx="99371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it-IT" sz="2400">
                <a:solidFill>
                  <a:srgbClr val="0C4DA2"/>
                </a:solidFill>
                <a:latin typeface="Trebuchet MS" panose="020B0703020202090204" pitchFamily="34" charset="0"/>
              </a:rPr>
              <a:t>Global Health (GH):</a:t>
            </a:r>
            <a:r>
              <a:rPr lang="en-US" sz="2400" b="1" kern="0" spc="-1">
                <a:solidFill>
                  <a:srgbClr val="0C4DA2"/>
                </a:solidFill>
                <a:latin typeface="Trebuchet MS" panose="020B0603020202020204" pitchFamily="34" charset="0"/>
              </a:rPr>
              <a:t> </a:t>
            </a:r>
            <a:r>
              <a:rPr lang="en-US" sz="2400" kern="0" spc="-1">
                <a:solidFill>
                  <a:schemeClr val="tx1"/>
                </a:solidFill>
                <a:latin typeface="Trebuchet MS" panose="020B0603020202020204" pitchFamily="34" charset="0"/>
              </a:rPr>
              <a:t>hollistic approach on health issues including diseases, nutrition and food security, environmental health, health inequity, mental health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71C948-1AB7-41DE-9E6B-B4BF744CC5A8}"/>
              </a:ext>
            </a:extLst>
          </p:cNvPr>
          <p:cNvSpPr txBox="1"/>
          <p:nvPr/>
        </p:nvSpPr>
        <p:spPr>
          <a:xfrm>
            <a:off x="2130527" y="4741038"/>
            <a:ext cx="100630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kern="0" spc="-1" dirty="0">
                <a:solidFill>
                  <a:srgbClr val="0C4DA2"/>
                </a:solidFill>
                <a:latin typeface="Trebuchet MS" panose="020B0603020202020204" pitchFamily="34" charset="0"/>
              </a:rPr>
              <a:t>Digital Transition </a:t>
            </a:r>
            <a:r>
              <a:rPr lang="fr-FR" sz="2400" b="1" kern="0" spc="-1" dirty="0">
                <a:solidFill>
                  <a:srgbClr val="0C4DA2"/>
                </a:solidFill>
                <a:latin typeface="Trebuchet MS" panose="020B0603020202020204" pitchFamily="34" charset="0"/>
              </a:rPr>
              <a:t>(DT)</a:t>
            </a:r>
            <a:r>
              <a:rPr lang="en-GB" sz="2400" b="1" kern="0" spc="-1" dirty="0">
                <a:solidFill>
                  <a:srgbClr val="0C4DA2"/>
                </a:solidFill>
                <a:latin typeface="Trebuchet MS" panose="020B0603020202020204" pitchFamily="34" charset="0"/>
              </a:rPr>
              <a:t>: </a:t>
            </a:r>
            <a:r>
              <a:rPr lang="en-US" sz="2400" kern="0" spc="-1" dirty="0">
                <a:solidFill>
                  <a:schemeClr val="tx1"/>
                </a:solidFill>
                <a:latin typeface="Trebuchet MS" panose="020B0603020202020204" pitchFamily="34" charset="0"/>
              </a:rPr>
              <a:t>digital transformation of industry and society, covering cutting-edge, safe and green digital technologies</a:t>
            </a:r>
            <a:endParaRPr lang="fr-FR" sz="2400" kern="0" spc="-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Google Shape;122;p1">
            <a:extLst>
              <a:ext uri="{FF2B5EF4-FFF2-40B4-BE49-F238E27FC236}">
                <a16:creationId xmlns:a16="http://schemas.microsoft.com/office/drawing/2014/main" id="{74AEFA8E-B2EC-4927-8A96-D69FB6D1523B}"/>
              </a:ext>
            </a:extLst>
          </p:cNvPr>
          <p:cNvSpPr/>
          <p:nvPr/>
        </p:nvSpPr>
        <p:spPr bwMode="auto">
          <a:xfrm>
            <a:off x="1139550" y="208787"/>
            <a:ext cx="10099335" cy="451983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09630" eaLnBrk="1" fontAlgn="auto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933" b="1" kern="0" dirty="0">
                <a:solidFill>
                  <a:srgbClr val="0C4DA2"/>
                </a:solidFill>
                <a:latin typeface="Trebuchet MS"/>
                <a:cs typeface="Arial"/>
              </a:rPr>
              <a:t>UNITA research hubs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F18CCC1-67B1-4A02-9E45-1007E7B90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099" y="4681154"/>
            <a:ext cx="971686" cy="85737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C34088-9B91-4EC0-8DD4-CE69CBA67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550" y="1681498"/>
            <a:ext cx="866235" cy="8099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5FA13B-AD3E-4D8B-AD63-954FE0769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123" y="3237823"/>
            <a:ext cx="971686" cy="87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26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92AAAEB-A7B9-4C76-BE92-F68A3D24556A}"/>
              </a:ext>
            </a:extLst>
          </p:cNvPr>
          <p:cNvSpPr/>
          <p:nvPr/>
        </p:nvSpPr>
        <p:spPr bwMode="auto">
          <a:xfrm>
            <a:off x="480170" y="3863387"/>
            <a:ext cx="11305256" cy="23440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Noto Sans SC Regular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9B8F04-7D6F-4C5F-A559-5CAB346FADAC}"/>
              </a:ext>
            </a:extLst>
          </p:cNvPr>
          <p:cNvSpPr txBox="1"/>
          <p:nvPr/>
        </p:nvSpPr>
        <p:spPr>
          <a:xfrm>
            <a:off x="1681762" y="816083"/>
            <a:ext cx="10583466" cy="4836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0C4DA2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Hub are steered by a task force composed of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C4DA2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one representative from each of the UNITA partner &amp; ass. partners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C4DA2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1 leader and 1 co-leader. The leaders and co-leaders are appointed by the vice-rectors for research (with alternating roles).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C4DA2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Each university in the alliance is leader or co-leader of a hub.</a:t>
            </a:r>
            <a:endParaRPr lang="fr-FR" dirty="0">
              <a:solidFill>
                <a:srgbClr val="0C4DA2"/>
              </a:solidFill>
              <a:latin typeface="Trebuchet MS" panose="020B0603020202020204" pitchFamily="34" charset="0"/>
              <a:ea typeface="+mn-ea"/>
              <a:cs typeface="DejaVu Sans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400" dirty="0">
              <a:solidFill>
                <a:srgbClr val="0C4DA2"/>
              </a:solidFill>
              <a:latin typeface="Trebuchet MS" panose="020B0603020202020204" pitchFamily="34" charset="0"/>
              <a:ea typeface="+mn-ea"/>
              <a:cs typeface="DejaVu Sans" charset="0"/>
            </a:endParaRPr>
          </a:p>
          <a:p>
            <a:pPr marL="1085850" lvl="1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fr-FR" sz="2400" dirty="0">
              <a:solidFill>
                <a:srgbClr val="0C4DA2"/>
              </a:solidFill>
              <a:latin typeface="Trebuchet MS" panose="020B0603020202020204" pitchFamily="34" charset="0"/>
              <a:ea typeface="+mn-ea"/>
              <a:cs typeface="DejaVu Sans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400" dirty="0">
              <a:solidFill>
                <a:srgbClr val="0C4DA2"/>
              </a:solidFill>
              <a:latin typeface="Trebuchet MS" panose="020B0603020202020204" pitchFamily="34" charset="0"/>
              <a:ea typeface="+mn-ea"/>
              <a:cs typeface="DejaVu Sans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400" dirty="0">
              <a:solidFill>
                <a:srgbClr val="0C4DA2"/>
              </a:solidFill>
              <a:latin typeface="Trebuchet MS" panose="020B0603020202020204" pitchFamily="34" charset="0"/>
              <a:ea typeface="+mn-ea"/>
              <a:cs typeface="DejaVu Sans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400" dirty="0">
              <a:solidFill>
                <a:srgbClr val="0C4DA2"/>
              </a:solidFill>
              <a:latin typeface="Trebuchet MS" panose="020B0603020202020204" pitchFamily="34" charset="0"/>
              <a:ea typeface="+mn-ea"/>
              <a:cs typeface="DejaVu Sans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400" dirty="0">
              <a:solidFill>
                <a:srgbClr val="0C4DA2"/>
              </a:solidFill>
              <a:latin typeface="Trebuchet MS" panose="020B0603020202020204" pitchFamily="34" charset="0"/>
              <a:ea typeface="+mn-ea"/>
              <a:cs typeface="DejaVu Sans" charset="0"/>
            </a:endParaRPr>
          </a:p>
        </p:txBody>
      </p:sp>
      <p:sp>
        <p:nvSpPr>
          <p:cNvPr id="5" name="Google Shape;122;p1">
            <a:extLst>
              <a:ext uri="{FF2B5EF4-FFF2-40B4-BE49-F238E27FC236}">
                <a16:creationId xmlns:a16="http://schemas.microsoft.com/office/drawing/2014/main" id="{49E86301-2832-40FC-A3F5-D4C46CA899D2}"/>
              </a:ext>
            </a:extLst>
          </p:cNvPr>
          <p:cNvSpPr/>
          <p:nvPr/>
        </p:nvSpPr>
        <p:spPr bwMode="auto">
          <a:xfrm>
            <a:off x="1139550" y="208787"/>
            <a:ext cx="10099335" cy="451983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09630" eaLnBrk="1" fontAlgn="auto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933" b="1" kern="0" dirty="0">
                <a:solidFill>
                  <a:srgbClr val="0C4DA2"/>
                </a:solidFill>
                <a:latin typeface="Trebuchet MS"/>
                <a:cs typeface="Arial"/>
              </a:rPr>
              <a:t>UNITA hubs organization</a:t>
            </a:r>
          </a:p>
        </p:txBody>
      </p:sp>
      <p:sp>
        <p:nvSpPr>
          <p:cNvPr id="7" name="ZoneTexte 5">
            <a:extLst>
              <a:ext uri="{FF2B5EF4-FFF2-40B4-BE49-F238E27FC236}">
                <a16:creationId xmlns:a16="http://schemas.microsoft.com/office/drawing/2014/main" id="{4DB185C4-0526-483A-A450-70151F4C3362}"/>
              </a:ext>
            </a:extLst>
          </p:cNvPr>
          <p:cNvSpPr txBox="1"/>
          <p:nvPr/>
        </p:nvSpPr>
        <p:spPr bwMode="auto">
          <a:xfrm>
            <a:off x="1965070" y="5371061"/>
            <a:ext cx="2379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>
                <a:solidFill>
                  <a:srgbClr val="9BBB59">
                    <a:lumMod val="75000"/>
                  </a:srgbClr>
                </a:solidFill>
                <a:latin typeface="Trebuchet MS"/>
                <a:cs typeface="Arial"/>
              </a:rPr>
              <a:t>Hubs created in 2024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1FB16C4-C7B4-497A-A1C9-BB64C064AC07}"/>
              </a:ext>
            </a:extLst>
          </p:cNvPr>
          <p:cNvSpPr txBox="1"/>
          <p:nvPr/>
        </p:nvSpPr>
        <p:spPr bwMode="auto">
          <a:xfrm>
            <a:off x="2015104" y="3601168"/>
            <a:ext cx="2306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 dirty="0">
                <a:solidFill>
                  <a:srgbClr val="0070C0"/>
                </a:solidFill>
                <a:latin typeface="Trebuchet MS"/>
                <a:cs typeface="Arial"/>
              </a:rPr>
              <a:t>Hubs created in 2020 extended in 2024 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94541FE-7B79-4520-9F33-614A3FCFC1E3}"/>
              </a:ext>
            </a:extLst>
          </p:cNvPr>
          <p:cNvSpPr txBox="1"/>
          <p:nvPr/>
        </p:nvSpPr>
        <p:spPr bwMode="auto">
          <a:xfrm>
            <a:off x="5282512" y="3828465"/>
            <a:ext cx="273847" cy="297517"/>
          </a:xfrm>
          <a:prstGeom prst="rect">
            <a:avLst/>
          </a:prstGeom>
          <a:noFill/>
        </p:spPr>
        <p:txBody>
          <a:bodyPr vertOverflow="overflow" horzOverflow="overflow" vert="horz" wrap="square" lIns="60960" tIns="30480" rIns="60960" bIns="30480" numCol="1" spcCol="0" rtlCol="0" fromWordArt="0" anchor="t" anchorCtr="0" forceAA="0" compatLnSpc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600" kern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1200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D6DB79-2C39-436C-9EBA-CB0B2F1D2D9D}"/>
              </a:ext>
            </a:extLst>
          </p:cNvPr>
          <p:cNvSpPr txBox="1"/>
          <p:nvPr/>
        </p:nvSpPr>
        <p:spPr>
          <a:xfrm>
            <a:off x="4463852" y="4090474"/>
            <a:ext cx="12488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400" dirty="0">
                <a:solidFill>
                  <a:srgbClr val="0C4DA2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Cultural Heritage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B9635F2-16E9-451E-8833-8F1BD93A9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244" y="3341796"/>
            <a:ext cx="707661" cy="69447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0DEE3BA-CA6D-4CDB-889F-6D3EB6C75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365" y="3353669"/>
            <a:ext cx="714475" cy="70494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CE2FF22-5256-405B-A519-19E14EDDC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259" y="3363692"/>
            <a:ext cx="743236" cy="75114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7877E37-9635-45E5-AECE-C5B563742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564" y="4937785"/>
            <a:ext cx="971686" cy="85737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18BE4D0-23C2-4824-AABC-2F6C33014B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8742" y="5023719"/>
            <a:ext cx="733527" cy="68589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61608FC7-F2AA-420E-A1AE-E747F4E867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9699" y="4837450"/>
            <a:ext cx="874314" cy="783477"/>
          </a:xfrm>
          <a:prstGeom prst="rect">
            <a:avLst/>
          </a:prstGeom>
        </p:spPr>
      </p:pic>
      <p:sp>
        <p:nvSpPr>
          <p:cNvPr id="9" name="ZoneTexte 4">
            <a:extLst>
              <a:ext uri="{FF2B5EF4-FFF2-40B4-BE49-F238E27FC236}">
                <a16:creationId xmlns:a16="http://schemas.microsoft.com/office/drawing/2014/main" id="{4C0AB247-9338-4661-B745-040446B9CEF1}"/>
              </a:ext>
            </a:extLst>
          </p:cNvPr>
          <p:cNvSpPr txBox="1"/>
          <p:nvPr/>
        </p:nvSpPr>
        <p:spPr bwMode="auto">
          <a:xfrm rot="19992251">
            <a:off x="4402754" y="3148612"/>
            <a:ext cx="583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4F81BD"/>
                </a:solidFill>
                <a:latin typeface="Trebuchet MS"/>
                <a:cs typeface="Arial"/>
              </a:rPr>
              <a:t>UPPA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ZoneTexte 10">
            <a:extLst>
              <a:ext uri="{FF2B5EF4-FFF2-40B4-BE49-F238E27FC236}">
                <a16:creationId xmlns:a16="http://schemas.microsoft.com/office/drawing/2014/main" id="{FD79B808-127F-4CDE-8375-4A0650E20F4B}"/>
              </a:ext>
            </a:extLst>
          </p:cNvPr>
          <p:cNvSpPr txBox="1"/>
          <p:nvPr/>
        </p:nvSpPr>
        <p:spPr bwMode="auto">
          <a:xfrm rot="1613504">
            <a:off x="5042677" y="3191562"/>
            <a:ext cx="652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4F81BD"/>
                </a:solidFill>
                <a:latin typeface="Trebuchet MS"/>
                <a:cs typeface="Arial"/>
              </a:rPr>
              <a:t>UNITO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ZoneTexte 11">
            <a:extLst>
              <a:ext uri="{FF2B5EF4-FFF2-40B4-BE49-F238E27FC236}">
                <a16:creationId xmlns:a16="http://schemas.microsoft.com/office/drawing/2014/main" id="{46720C20-5D38-4019-94C6-D0C527E574F9}"/>
              </a:ext>
            </a:extLst>
          </p:cNvPr>
          <p:cNvSpPr txBox="1"/>
          <p:nvPr/>
        </p:nvSpPr>
        <p:spPr bwMode="auto">
          <a:xfrm rot="20067502">
            <a:off x="5936610" y="3164265"/>
            <a:ext cx="583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4F81BD"/>
                </a:solidFill>
                <a:latin typeface="Trebuchet MS"/>
                <a:cs typeface="Arial"/>
              </a:rPr>
              <a:t>USMB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1810808D-2743-489D-875E-BF3EB6B497BF}"/>
              </a:ext>
            </a:extLst>
          </p:cNvPr>
          <p:cNvSpPr txBox="1"/>
          <p:nvPr/>
        </p:nvSpPr>
        <p:spPr bwMode="auto">
          <a:xfrm rot="1613504">
            <a:off x="6676806" y="3145828"/>
            <a:ext cx="423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4F81BD"/>
                </a:solidFill>
                <a:latin typeface="Trebuchet MS"/>
                <a:cs typeface="Arial"/>
              </a:rPr>
              <a:t>UBI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ZoneTexte 13">
            <a:extLst>
              <a:ext uri="{FF2B5EF4-FFF2-40B4-BE49-F238E27FC236}">
                <a16:creationId xmlns:a16="http://schemas.microsoft.com/office/drawing/2014/main" id="{9DC7F6C1-195F-4D98-B3A2-1BA5E07E9201}"/>
              </a:ext>
            </a:extLst>
          </p:cNvPr>
          <p:cNvSpPr txBox="1"/>
          <p:nvPr/>
        </p:nvSpPr>
        <p:spPr bwMode="auto">
          <a:xfrm rot="20067502">
            <a:off x="7625828" y="3120805"/>
            <a:ext cx="706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4F81BD"/>
                </a:solidFill>
                <a:latin typeface="Trebuchet MS"/>
                <a:cs typeface="Arial"/>
              </a:rPr>
              <a:t>UNIZAR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ZoneTexte 15">
            <a:extLst>
              <a:ext uri="{FF2B5EF4-FFF2-40B4-BE49-F238E27FC236}">
                <a16:creationId xmlns:a16="http://schemas.microsoft.com/office/drawing/2014/main" id="{09EDFAD9-58A0-40A3-98F4-B84DB3ED9D2A}"/>
              </a:ext>
            </a:extLst>
          </p:cNvPr>
          <p:cNvSpPr txBox="1"/>
          <p:nvPr/>
        </p:nvSpPr>
        <p:spPr bwMode="auto">
          <a:xfrm rot="1613504">
            <a:off x="8339093" y="3140525"/>
            <a:ext cx="546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4F81BD"/>
                </a:solidFill>
                <a:latin typeface="Trebuchet MS"/>
                <a:cs typeface="Arial"/>
              </a:rPr>
              <a:t>UVT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DF8F4B0-BFDF-4546-B687-CD9F7275D53D}"/>
              </a:ext>
            </a:extLst>
          </p:cNvPr>
          <p:cNvSpPr txBox="1"/>
          <p:nvPr/>
        </p:nvSpPr>
        <p:spPr>
          <a:xfrm>
            <a:off x="5996920" y="4071811"/>
            <a:ext cx="12488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fr-FR" sz="1400" dirty="0">
                <a:solidFill>
                  <a:srgbClr val="0C4DA2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Green Energy</a:t>
            </a:r>
          </a:p>
        </p:txBody>
      </p:sp>
      <p:sp>
        <p:nvSpPr>
          <p:cNvPr id="15" name="ZoneTexte 22">
            <a:extLst>
              <a:ext uri="{FF2B5EF4-FFF2-40B4-BE49-F238E27FC236}">
                <a16:creationId xmlns:a16="http://schemas.microsoft.com/office/drawing/2014/main" id="{BFCEF657-8025-4105-95A2-FCD17DB3A4C6}"/>
              </a:ext>
            </a:extLst>
          </p:cNvPr>
          <p:cNvSpPr txBox="1"/>
          <p:nvPr/>
        </p:nvSpPr>
        <p:spPr bwMode="auto">
          <a:xfrm rot="1935484">
            <a:off x="5118187" y="4914838"/>
            <a:ext cx="738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9BBB59">
                    <a:lumMod val="75000"/>
                  </a:srgbClr>
                </a:solidFill>
                <a:latin typeface="Trebuchet MS"/>
                <a:cs typeface="Arial"/>
              </a:rPr>
              <a:t>UNIBS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ZoneTexte 23">
            <a:extLst>
              <a:ext uri="{FF2B5EF4-FFF2-40B4-BE49-F238E27FC236}">
                <a16:creationId xmlns:a16="http://schemas.microsoft.com/office/drawing/2014/main" id="{424A9FDB-421A-4F24-B770-601B3EF158A3}"/>
              </a:ext>
            </a:extLst>
          </p:cNvPr>
          <p:cNvSpPr txBox="1"/>
          <p:nvPr/>
        </p:nvSpPr>
        <p:spPr bwMode="auto">
          <a:xfrm rot="20088713">
            <a:off x="4346066" y="4852730"/>
            <a:ext cx="728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9BBB59">
                    <a:lumMod val="75000"/>
                  </a:srgbClr>
                </a:solidFill>
                <a:latin typeface="Trebuchet MS"/>
                <a:cs typeface="Arial"/>
              </a:rPr>
              <a:t>HES-SO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ZoneTexte 24">
            <a:extLst>
              <a:ext uri="{FF2B5EF4-FFF2-40B4-BE49-F238E27FC236}">
                <a16:creationId xmlns:a16="http://schemas.microsoft.com/office/drawing/2014/main" id="{B60D2776-3F85-4CAB-B59D-60F459379503}"/>
              </a:ext>
            </a:extLst>
          </p:cNvPr>
          <p:cNvSpPr txBox="1"/>
          <p:nvPr/>
        </p:nvSpPr>
        <p:spPr bwMode="auto">
          <a:xfrm rot="1935484">
            <a:off x="6817265" y="4795658"/>
            <a:ext cx="583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9BBB59">
                    <a:lumMod val="75000"/>
                  </a:srgbClr>
                </a:solidFill>
                <a:latin typeface="Trebuchet MS"/>
                <a:cs typeface="Arial"/>
              </a:rPr>
              <a:t>IPG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ZoneTexte 25">
            <a:extLst>
              <a:ext uri="{FF2B5EF4-FFF2-40B4-BE49-F238E27FC236}">
                <a16:creationId xmlns:a16="http://schemas.microsoft.com/office/drawing/2014/main" id="{CE24683B-FA8F-46DB-9E20-50244FE78566}"/>
              </a:ext>
            </a:extLst>
          </p:cNvPr>
          <p:cNvSpPr txBox="1"/>
          <p:nvPr/>
        </p:nvSpPr>
        <p:spPr bwMode="auto">
          <a:xfrm rot="20011570">
            <a:off x="6144986" y="4687715"/>
            <a:ext cx="671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9BBB59">
                    <a:lumMod val="75000"/>
                  </a:srgbClr>
                </a:solidFill>
                <a:latin typeface="Trebuchet MS"/>
                <a:cs typeface="Arial"/>
              </a:rPr>
              <a:t>UPNA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4E0EC6-F5AB-402C-8F42-D52BB62437FA}"/>
              </a:ext>
            </a:extLst>
          </p:cNvPr>
          <p:cNvSpPr txBox="1"/>
          <p:nvPr/>
        </p:nvSpPr>
        <p:spPr>
          <a:xfrm>
            <a:off x="7448736" y="4058617"/>
            <a:ext cx="167239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400">
                <a:solidFill>
                  <a:srgbClr val="0C4DA2"/>
                </a:solidFill>
                <a:latin typeface="Trebuchet MS" panose="020B0603020202020204" pitchFamily="34" charset="0"/>
                <a:ea typeface="+mn-ea"/>
                <a:cs typeface="DejaVu Sans" charset="0"/>
              </a:rPr>
              <a:t>Circular Enconomy &amp; Environment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D202155-C10F-4F67-9792-27FD8C72E87B}"/>
              </a:ext>
            </a:extLst>
          </p:cNvPr>
          <p:cNvSpPr txBox="1"/>
          <p:nvPr/>
        </p:nvSpPr>
        <p:spPr>
          <a:xfrm>
            <a:off x="4463852" y="5670189"/>
            <a:ext cx="12488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400" b="1" kern="0" dirty="0">
                <a:solidFill>
                  <a:srgbClr val="9BBB59">
                    <a:lumMod val="75000"/>
                  </a:srgbClr>
                </a:solidFill>
                <a:latin typeface="Trebuchet MS"/>
                <a:cs typeface="Arial"/>
              </a:rPr>
              <a:t>Global Health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D0D6200-C3E6-4098-AC2A-1F3FB30660EF}"/>
              </a:ext>
            </a:extLst>
          </p:cNvPr>
          <p:cNvSpPr txBox="1"/>
          <p:nvPr/>
        </p:nvSpPr>
        <p:spPr>
          <a:xfrm>
            <a:off x="6120182" y="5712534"/>
            <a:ext cx="12488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400" b="1" kern="0" dirty="0">
                <a:solidFill>
                  <a:srgbClr val="9BBB59">
                    <a:lumMod val="75000"/>
                  </a:srgbClr>
                </a:solidFill>
                <a:latin typeface="Trebuchet MS"/>
                <a:cs typeface="Arial"/>
              </a:rPr>
              <a:t>Digital Transition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21BB86D-75D8-4EFC-9255-7FF4702740EE}"/>
              </a:ext>
            </a:extLst>
          </p:cNvPr>
          <p:cNvSpPr txBox="1"/>
          <p:nvPr/>
        </p:nvSpPr>
        <p:spPr>
          <a:xfrm>
            <a:off x="7760210" y="5688250"/>
            <a:ext cx="12488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400" b="1" kern="0" dirty="0">
                <a:solidFill>
                  <a:srgbClr val="9BBB59">
                    <a:lumMod val="75000"/>
                  </a:srgbClr>
                </a:solidFill>
                <a:latin typeface="Trebuchet MS"/>
                <a:cs typeface="Arial"/>
              </a:rPr>
              <a:t>Inclusive society</a:t>
            </a:r>
          </a:p>
        </p:txBody>
      </p:sp>
      <p:sp>
        <p:nvSpPr>
          <p:cNvPr id="20" name="ZoneTexte 27">
            <a:extLst>
              <a:ext uri="{FF2B5EF4-FFF2-40B4-BE49-F238E27FC236}">
                <a16:creationId xmlns:a16="http://schemas.microsoft.com/office/drawing/2014/main" id="{DDF98C17-4DFF-4909-B988-8157213ABB1A}"/>
              </a:ext>
            </a:extLst>
          </p:cNvPr>
          <p:cNvSpPr txBox="1"/>
          <p:nvPr/>
        </p:nvSpPr>
        <p:spPr bwMode="auto">
          <a:xfrm rot="20064443">
            <a:off x="7668368" y="4641707"/>
            <a:ext cx="836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9BBB59">
                    <a:lumMod val="75000"/>
                  </a:srgbClr>
                </a:solidFill>
                <a:latin typeface="Trebuchet MS"/>
                <a:cs typeface="Arial"/>
              </a:rPr>
              <a:t>UNIZAR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ZoneTexte 26">
            <a:extLst>
              <a:ext uri="{FF2B5EF4-FFF2-40B4-BE49-F238E27FC236}">
                <a16:creationId xmlns:a16="http://schemas.microsoft.com/office/drawing/2014/main" id="{6EEEE897-9A50-4631-86EC-5CE836187ABB}"/>
              </a:ext>
            </a:extLst>
          </p:cNvPr>
          <p:cNvSpPr txBox="1"/>
          <p:nvPr/>
        </p:nvSpPr>
        <p:spPr bwMode="auto">
          <a:xfrm rot="1935484">
            <a:off x="8381698" y="4725820"/>
            <a:ext cx="799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rgbClr val="9BBB59">
                    <a:lumMod val="75000"/>
                  </a:srgbClr>
                </a:solidFill>
                <a:latin typeface="Trebuchet MS"/>
                <a:cs typeface="Arial"/>
              </a:rPr>
              <a:t>UNITBV</a:t>
            </a:r>
            <a:endParaRPr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4648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90A072-C561-4DC7-8C2A-68675C1E013B}"/>
              </a:ext>
            </a:extLst>
          </p:cNvPr>
          <p:cNvSpPr txBox="1"/>
          <p:nvPr/>
        </p:nvSpPr>
        <p:spPr>
          <a:xfrm>
            <a:off x="1848322" y="2708920"/>
            <a:ext cx="82089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</a:rPr>
              <a:t>UNITA Research and innovation strategies</a:t>
            </a:r>
          </a:p>
        </p:txBody>
      </p:sp>
    </p:spTree>
    <p:extLst>
      <p:ext uri="{BB962C8B-B14F-4D97-AF65-F5344CB8AC3E}">
        <p14:creationId xmlns:p14="http://schemas.microsoft.com/office/powerpoint/2010/main" val="2275181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2CCA0D3-F0E4-4FE5-B68A-B9B535142C87}"/>
              </a:ext>
            </a:extLst>
          </p:cNvPr>
          <p:cNvSpPr/>
          <p:nvPr/>
        </p:nvSpPr>
        <p:spPr bwMode="auto">
          <a:xfrm>
            <a:off x="794" y="5972258"/>
            <a:ext cx="12192000" cy="88574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</a:pPr>
            <a:endParaRPr lang="fr-FR"/>
          </a:p>
        </p:txBody>
      </p:sp>
      <p:sp>
        <p:nvSpPr>
          <p:cNvPr id="10" name="Google Shape;122;p1">
            <a:extLst>
              <a:ext uri="{FF2B5EF4-FFF2-40B4-BE49-F238E27FC236}">
                <a16:creationId xmlns:a16="http://schemas.microsoft.com/office/drawing/2014/main" id="{A9D2A865-A32F-4F19-90A2-CE178B4749AB}"/>
              </a:ext>
            </a:extLst>
          </p:cNvPr>
          <p:cNvSpPr/>
          <p:nvPr/>
        </p:nvSpPr>
        <p:spPr bwMode="auto">
          <a:xfrm>
            <a:off x="1416274" y="73014"/>
            <a:ext cx="9547877" cy="1337289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09569">
              <a:lnSpc>
                <a:spcPct val="108000"/>
              </a:lnSpc>
              <a:defRPr/>
            </a:pPr>
            <a:r>
              <a:rPr lang="en-US" sz="2400" b="1" u="sng" dirty="0">
                <a:solidFill>
                  <a:srgbClr val="0C4DA2"/>
                </a:solidFill>
                <a:latin typeface="Trebuchet MS"/>
                <a:cs typeface="Arial"/>
              </a:rPr>
              <a:t>UNITA research strategy</a:t>
            </a:r>
          </a:p>
          <a:p>
            <a:pPr algn="ctr" defTabSz="609569">
              <a:lnSpc>
                <a:spcPct val="108000"/>
              </a:lnSpc>
              <a:defRPr/>
            </a:pPr>
            <a:r>
              <a:rPr lang="en-US" sz="2933" b="1" dirty="0">
                <a:solidFill>
                  <a:srgbClr val="0C4DA2"/>
                </a:solidFill>
                <a:latin typeface="Trebuchet MS"/>
                <a:cs typeface="Arial"/>
              </a:rPr>
              <a:t>Identify UNITA’s research focus area</a:t>
            </a:r>
            <a:br>
              <a:rPr lang="en-US" sz="2933" b="1" dirty="0">
                <a:solidFill>
                  <a:srgbClr val="0C4DA2"/>
                </a:solidFill>
                <a:latin typeface="Trebuchet MS"/>
                <a:cs typeface="Arial"/>
              </a:rPr>
            </a:br>
            <a:r>
              <a:rPr lang="en-US" sz="2933" b="1" dirty="0">
                <a:solidFill>
                  <a:srgbClr val="0C4DA2"/>
                </a:solidFill>
                <a:latin typeface="Symbol" panose="05050102010706020507" pitchFamily="18" charset="2"/>
                <a:cs typeface="Arial"/>
              </a:rPr>
              <a:t>&amp;</a:t>
            </a:r>
            <a:r>
              <a:rPr lang="en-US" sz="2933" b="1" dirty="0">
                <a:solidFill>
                  <a:srgbClr val="0C4DA2"/>
                </a:solidFill>
                <a:latin typeface="Trebuchet MS"/>
                <a:cs typeface="Arial"/>
              </a:rPr>
              <a:t> develop UNITA Research communities</a:t>
            </a:r>
            <a:endParaRPr sz="2933" b="1" dirty="0">
              <a:solidFill>
                <a:srgbClr val="0C4DA2"/>
              </a:solidFill>
              <a:latin typeface="Trebuchet MS"/>
              <a:cs typeface="Arial"/>
            </a:endParaRPr>
          </a:p>
        </p:txBody>
      </p:sp>
      <p:sp>
        <p:nvSpPr>
          <p:cNvPr id="18" name="Forme 17">
            <a:extLst>
              <a:ext uri="{FF2B5EF4-FFF2-40B4-BE49-F238E27FC236}">
                <a16:creationId xmlns:a16="http://schemas.microsoft.com/office/drawing/2014/main" id="{88D71681-8801-41EA-B03B-467A0B5334F4}"/>
              </a:ext>
            </a:extLst>
          </p:cNvPr>
          <p:cNvSpPr/>
          <p:nvPr/>
        </p:nvSpPr>
        <p:spPr>
          <a:xfrm>
            <a:off x="137741" y="1317452"/>
            <a:ext cx="8191302" cy="5003464"/>
          </a:xfrm>
          <a:prstGeom prst="swooshArrow">
            <a:avLst>
              <a:gd name="adj1" fmla="val 23100"/>
              <a:gd name="adj2" fmla="val 27073"/>
            </a:avLst>
          </a:prstGeom>
          <a:solidFill>
            <a:srgbClr val="00B050"/>
          </a:solidFill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1DCA26E-D7AB-41B1-9062-B5D239713E4A}"/>
              </a:ext>
            </a:extLst>
          </p:cNvPr>
          <p:cNvSpPr/>
          <p:nvPr/>
        </p:nvSpPr>
        <p:spPr>
          <a:xfrm flipH="1">
            <a:off x="137740" y="6184439"/>
            <a:ext cx="177184" cy="164132"/>
          </a:xfrm>
          <a:prstGeom prst="ellipse">
            <a:avLst/>
          </a:prstGeom>
          <a:solidFill>
            <a:srgbClr val="0066FF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553F5DB9-C623-406D-8F1E-3B2DD4266E9E}"/>
              </a:ext>
            </a:extLst>
          </p:cNvPr>
          <p:cNvSpPr/>
          <p:nvPr/>
        </p:nvSpPr>
        <p:spPr>
          <a:xfrm>
            <a:off x="1260199" y="4917881"/>
            <a:ext cx="6448827" cy="508056"/>
          </a:xfrm>
          <a:custGeom>
            <a:avLst/>
            <a:gdLst>
              <a:gd name="connsiteX0" fmla="*/ 0 w 4878567"/>
              <a:gd name="connsiteY0" fmla="*/ 0 h 508056"/>
              <a:gd name="connsiteX1" fmla="*/ 4878567 w 4878567"/>
              <a:gd name="connsiteY1" fmla="*/ 0 h 508056"/>
              <a:gd name="connsiteX2" fmla="*/ 4878567 w 4878567"/>
              <a:gd name="connsiteY2" fmla="*/ 508056 h 508056"/>
              <a:gd name="connsiteX3" fmla="*/ 0 w 4878567"/>
              <a:gd name="connsiteY3" fmla="*/ 508056 h 508056"/>
              <a:gd name="connsiteX4" fmla="*/ 0 w 4878567"/>
              <a:gd name="connsiteY4" fmla="*/ 0 h 508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8567" h="508056">
                <a:moveTo>
                  <a:pt x="0" y="0"/>
                </a:moveTo>
                <a:lnTo>
                  <a:pt x="4878567" y="0"/>
                </a:lnTo>
                <a:lnTo>
                  <a:pt x="4878567" y="508056"/>
                </a:lnTo>
                <a:lnTo>
                  <a:pt x="0" y="50805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5269" tIns="0" rIns="0" bIns="0" numCol="1" spcCol="1270" anchor="t" anchorCtr="0">
            <a:noAutofit/>
          </a:bodyPr>
          <a:lstStyle/>
          <a:p>
            <a:pPr defTabSz="1422400">
              <a:lnSpc>
                <a:spcPct val="90000"/>
              </a:lnSpc>
              <a:spcAft>
                <a:spcPts val="0"/>
              </a:spcAft>
            </a:pPr>
            <a:r>
              <a:rPr lang="fr-FR" sz="3200" dirty="0"/>
              <a:t>Matching Event</a:t>
            </a:r>
          </a:p>
          <a:p>
            <a:pPr defTabSz="609569">
              <a:defRPr/>
            </a:pPr>
            <a:r>
              <a:rPr lang="en-US" dirty="0">
                <a:solidFill>
                  <a:srgbClr val="000000"/>
                </a:solidFill>
                <a:latin typeface="Trebuchet MS"/>
                <a:cs typeface="Arial"/>
              </a:rPr>
              <a:t>Join the ME and finds new partners among UNITA universities</a:t>
            </a:r>
          </a:p>
          <a:p>
            <a:pPr defTabSz="609569">
              <a:lnSpc>
                <a:spcPct val="108000"/>
              </a:lnSpc>
              <a:defRPr/>
            </a:pPr>
            <a:r>
              <a:rPr lang="en-US" dirty="0">
                <a:solidFill>
                  <a:srgbClr val="000000"/>
                </a:solidFill>
                <a:latin typeface="Trebuchet MS"/>
                <a:cs typeface="Arial"/>
              </a:rPr>
              <a:t>Explore potential collaborations and synergies</a:t>
            </a:r>
          </a:p>
          <a:p>
            <a:pPr defTabSz="1422400">
              <a:lnSpc>
                <a:spcPct val="90000"/>
              </a:lnSpc>
              <a:spcAft>
                <a:spcPct val="35000"/>
              </a:spcAft>
            </a:pPr>
            <a:endParaRPr lang="fr-FR" sz="3200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B9ED6D4-5B54-4122-B9BF-E685176F50A3}"/>
              </a:ext>
            </a:extLst>
          </p:cNvPr>
          <p:cNvSpPr/>
          <p:nvPr/>
        </p:nvSpPr>
        <p:spPr>
          <a:xfrm>
            <a:off x="2631985" y="3647777"/>
            <a:ext cx="393242" cy="393242"/>
          </a:xfrm>
          <a:prstGeom prst="ellipse">
            <a:avLst/>
          </a:prstGeom>
          <a:solidFill>
            <a:srgbClr val="0066FF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B4586ABA-A1D0-4D04-9089-4DCE0702D9D0}"/>
              </a:ext>
            </a:extLst>
          </p:cNvPr>
          <p:cNvSpPr/>
          <p:nvPr/>
        </p:nvSpPr>
        <p:spPr>
          <a:xfrm>
            <a:off x="2920184" y="3872604"/>
            <a:ext cx="4298642" cy="684527"/>
          </a:xfrm>
          <a:custGeom>
            <a:avLst/>
            <a:gdLst>
              <a:gd name="connsiteX0" fmla="*/ 0 w 4298642"/>
              <a:gd name="connsiteY0" fmla="*/ 0 h 684527"/>
              <a:gd name="connsiteX1" fmla="*/ 4298642 w 4298642"/>
              <a:gd name="connsiteY1" fmla="*/ 0 h 684527"/>
              <a:gd name="connsiteX2" fmla="*/ 4298642 w 4298642"/>
              <a:gd name="connsiteY2" fmla="*/ 684527 h 684527"/>
              <a:gd name="connsiteX3" fmla="*/ 0 w 4298642"/>
              <a:gd name="connsiteY3" fmla="*/ 684527 h 684527"/>
              <a:gd name="connsiteX4" fmla="*/ 0 w 4298642"/>
              <a:gd name="connsiteY4" fmla="*/ 0 h 684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8642" h="684527">
                <a:moveTo>
                  <a:pt x="0" y="0"/>
                </a:moveTo>
                <a:lnTo>
                  <a:pt x="4298642" y="0"/>
                </a:lnTo>
                <a:lnTo>
                  <a:pt x="4298642" y="684527"/>
                </a:lnTo>
                <a:lnTo>
                  <a:pt x="0" y="6845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371" tIns="0" rIns="0" bIns="0" numCol="1" spcCol="1270" anchor="t" anchorCtr="0">
            <a:noAutofit/>
          </a:bodyPr>
          <a:lstStyle/>
          <a:p>
            <a:pPr defTabSz="1422400">
              <a:lnSpc>
                <a:spcPct val="90000"/>
              </a:lnSpc>
              <a:spcAft>
                <a:spcPct val="35000"/>
              </a:spcAft>
            </a:pPr>
            <a:r>
              <a:rPr lang="fr-FR" sz="3200" dirty="0" err="1"/>
              <a:t>Starting</a:t>
            </a:r>
            <a:r>
              <a:rPr lang="fr-FR" sz="3200" dirty="0"/>
              <a:t> Grants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7640F86-D164-4265-85A9-A5C56539AE62}"/>
              </a:ext>
            </a:extLst>
          </p:cNvPr>
          <p:cNvSpPr/>
          <p:nvPr/>
        </p:nvSpPr>
        <p:spPr>
          <a:xfrm>
            <a:off x="4590335" y="2747287"/>
            <a:ext cx="543845" cy="543845"/>
          </a:xfrm>
          <a:prstGeom prst="ellipse">
            <a:avLst/>
          </a:prstGeom>
          <a:solidFill>
            <a:srgbClr val="0066FF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2C79599C-63B7-4111-834C-C0F2AEE6CF4D}"/>
              </a:ext>
            </a:extLst>
          </p:cNvPr>
          <p:cNvSpPr/>
          <p:nvPr/>
        </p:nvSpPr>
        <p:spPr>
          <a:xfrm>
            <a:off x="8018623" y="1601983"/>
            <a:ext cx="4668975" cy="1221433"/>
          </a:xfrm>
          <a:custGeom>
            <a:avLst/>
            <a:gdLst>
              <a:gd name="connsiteX0" fmla="*/ 0 w 3144538"/>
              <a:gd name="connsiteY0" fmla="*/ 0 h 1221433"/>
              <a:gd name="connsiteX1" fmla="*/ 3144538 w 3144538"/>
              <a:gd name="connsiteY1" fmla="*/ 0 h 1221433"/>
              <a:gd name="connsiteX2" fmla="*/ 3144538 w 3144538"/>
              <a:gd name="connsiteY2" fmla="*/ 1221433 h 1221433"/>
              <a:gd name="connsiteX3" fmla="*/ 0 w 3144538"/>
              <a:gd name="connsiteY3" fmla="*/ 1221433 h 1221433"/>
              <a:gd name="connsiteX4" fmla="*/ 0 w 3144538"/>
              <a:gd name="connsiteY4" fmla="*/ 0 h 1221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4538" h="1221433">
                <a:moveTo>
                  <a:pt x="0" y="0"/>
                </a:moveTo>
                <a:lnTo>
                  <a:pt x="3144538" y="0"/>
                </a:lnTo>
                <a:lnTo>
                  <a:pt x="3144538" y="1221433"/>
                </a:lnTo>
                <a:lnTo>
                  <a:pt x="0" y="122143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8173" tIns="0" rIns="0" bIns="0" numCol="1" spcCol="1270" anchor="t" anchorCtr="0">
            <a:noAutofit/>
          </a:bodyPr>
          <a:lstStyle/>
          <a:p>
            <a:pPr defTabSz="1422400">
              <a:spcAft>
                <a:spcPts val="0"/>
              </a:spcAft>
            </a:pPr>
            <a:r>
              <a:rPr lang="fr-FR" sz="3200" dirty="0"/>
              <a:t>Advanced Grants</a:t>
            </a:r>
          </a:p>
          <a:p>
            <a:pPr defTabSz="609569"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rebuchet MS"/>
                <a:cs typeface="Arial"/>
              </a:rPr>
              <a:t>Boost your project to new heights</a:t>
            </a:r>
          </a:p>
          <a:p>
            <a:pPr defTabSz="609569"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rebuchet MS"/>
                <a:cs typeface="Arial"/>
              </a:rPr>
              <a:t>Access advanced funding to apply for international calls </a:t>
            </a:r>
          </a:p>
          <a:p>
            <a:pPr defTabSz="1422400">
              <a:lnSpc>
                <a:spcPct val="90000"/>
              </a:lnSpc>
              <a:spcAft>
                <a:spcPct val="35000"/>
              </a:spcAft>
            </a:pPr>
            <a:endParaRPr lang="fr-FR" sz="3200" dirty="0"/>
          </a:p>
          <a:p>
            <a:pPr defTabSz="1422400">
              <a:lnSpc>
                <a:spcPct val="90000"/>
              </a:lnSpc>
              <a:spcAft>
                <a:spcPct val="35000"/>
              </a:spcAft>
            </a:pPr>
            <a:endParaRPr lang="fr-FR" sz="3200" dirty="0"/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2212A8B4-E186-41DF-B1A6-5FADB20B6496}"/>
              </a:ext>
            </a:extLst>
          </p:cNvPr>
          <p:cNvSpPr/>
          <p:nvPr/>
        </p:nvSpPr>
        <p:spPr>
          <a:xfrm>
            <a:off x="5100698" y="2899545"/>
            <a:ext cx="4754248" cy="1125713"/>
          </a:xfrm>
          <a:custGeom>
            <a:avLst/>
            <a:gdLst>
              <a:gd name="connsiteX0" fmla="*/ 0 w 4298642"/>
              <a:gd name="connsiteY0" fmla="*/ 0 h 684527"/>
              <a:gd name="connsiteX1" fmla="*/ 4298642 w 4298642"/>
              <a:gd name="connsiteY1" fmla="*/ 0 h 684527"/>
              <a:gd name="connsiteX2" fmla="*/ 4298642 w 4298642"/>
              <a:gd name="connsiteY2" fmla="*/ 684527 h 684527"/>
              <a:gd name="connsiteX3" fmla="*/ 0 w 4298642"/>
              <a:gd name="connsiteY3" fmla="*/ 684527 h 684527"/>
              <a:gd name="connsiteX4" fmla="*/ 0 w 4298642"/>
              <a:gd name="connsiteY4" fmla="*/ 0 h 684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8642" h="684527">
                <a:moveTo>
                  <a:pt x="0" y="0"/>
                </a:moveTo>
                <a:lnTo>
                  <a:pt x="4298642" y="0"/>
                </a:lnTo>
                <a:lnTo>
                  <a:pt x="4298642" y="684527"/>
                </a:lnTo>
                <a:lnTo>
                  <a:pt x="0" y="6845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371" tIns="0" rIns="0" bIns="0" numCol="1" spcCol="1270" anchor="t" anchorCtr="0">
            <a:noAutofit/>
          </a:bodyPr>
          <a:lstStyle/>
          <a:p>
            <a:pPr defTabSz="1422400">
              <a:lnSpc>
                <a:spcPct val="90000"/>
              </a:lnSpc>
              <a:spcAft>
                <a:spcPts val="0"/>
              </a:spcAft>
            </a:pPr>
            <a:r>
              <a:rPr lang="fr-FR" sz="3200" dirty="0"/>
              <a:t>Sharing infrastructure</a:t>
            </a:r>
          </a:p>
          <a:p>
            <a:pPr defTabSz="1422400">
              <a:spcAft>
                <a:spcPct val="35000"/>
              </a:spcAft>
            </a:pPr>
            <a:r>
              <a:rPr lang="en-US" dirty="0">
                <a:solidFill>
                  <a:srgbClr val="000000"/>
                </a:solidFill>
                <a:latin typeface="Trebuchet MS"/>
                <a:cs typeface="Arial"/>
              </a:rPr>
              <a:t>Access partner research platforms and develop collaborations</a:t>
            </a:r>
          </a:p>
          <a:p>
            <a:pPr defTabSz="1422400">
              <a:lnSpc>
                <a:spcPct val="90000"/>
              </a:lnSpc>
              <a:spcAft>
                <a:spcPct val="35000"/>
              </a:spcAft>
            </a:pPr>
            <a:r>
              <a:rPr lang="fr-FR" sz="3200" dirty="0"/>
              <a:t> </a:t>
            </a:r>
          </a:p>
        </p:txBody>
      </p:sp>
      <p:sp>
        <p:nvSpPr>
          <p:cNvPr id="3" name="Google Shape;122;p1">
            <a:extLst>
              <a:ext uri="{FF2B5EF4-FFF2-40B4-BE49-F238E27FC236}">
                <a16:creationId xmlns:a16="http://schemas.microsoft.com/office/drawing/2014/main" id="{8E6C0BEA-9BC3-46E7-8E6F-1D61DEB8DDFF}"/>
              </a:ext>
            </a:extLst>
          </p:cNvPr>
          <p:cNvSpPr/>
          <p:nvPr/>
        </p:nvSpPr>
        <p:spPr bwMode="auto">
          <a:xfrm>
            <a:off x="7572080" y="6008673"/>
            <a:ext cx="4620714" cy="38042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defTabSz="609569">
              <a:lnSpc>
                <a:spcPct val="108000"/>
              </a:lnSpc>
              <a:defRPr/>
            </a:pPr>
            <a:r>
              <a:rPr lang="en-US" sz="2400" b="1" dirty="0">
                <a:solidFill>
                  <a:srgbClr val="003399"/>
                </a:solidFill>
                <a:latin typeface="Calibri" panose="020F0502020204030204" pitchFamily="34" charset="0"/>
              </a:rPr>
              <a:t>…to develop research communities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CC0396-20EC-455B-AB96-92A3D12F7413}"/>
              </a:ext>
            </a:extLst>
          </p:cNvPr>
          <p:cNvSpPr txBox="1"/>
          <p:nvPr/>
        </p:nvSpPr>
        <p:spPr>
          <a:xfrm>
            <a:off x="3044429" y="4228344"/>
            <a:ext cx="6104729" cy="668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69">
              <a:defRPr/>
            </a:pPr>
            <a:r>
              <a:rPr lang="en-US" dirty="0">
                <a:solidFill>
                  <a:srgbClr val="000000"/>
                </a:solidFill>
                <a:latin typeface="Trebuchet MS"/>
                <a:cs typeface="Arial"/>
              </a:rPr>
              <a:t>Kick off your research with a least 3 UNITA universities</a:t>
            </a:r>
          </a:p>
          <a:p>
            <a:pPr defTabSz="609569">
              <a:lnSpc>
                <a:spcPct val="108000"/>
              </a:lnSpc>
              <a:defRPr/>
            </a:pPr>
            <a:r>
              <a:rPr lang="en-US" dirty="0">
                <a:solidFill>
                  <a:srgbClr val="000000"/>
                </a:solidFill>
                <a:latin typeface="Trebuchet MS"/>
                <a:cs typeface="Arial"/>
              </a:rPr>
              <a:t>Access initial funding and resources to start you work</a:t>
            </a:r>
          </a:p>
        </p:txBody>
      </p:sp>
      <p:sp>
        <p:nvSpPr>
          <p:cNvPr id="11" name="Google Shape;122;p1">
            <a:extLst>
              <a:ext uri="{FF2B5EF4-FFF2-40B4-BE49-F238E27FC236}">
                <a16:creationId xmlns:a16="http://schemas.microsoft.com/office/drawing/2014/main" id="{D89CCE26-C2F3-470B-93D3-70502EA03DF9}"/>
              </a:ext>
            </a:extLst>
          </p:cNvPr>
          <p:cNvSpPr/>
          <p:nvPr/>
        </p:nvSpPr>
        <p:spPr bwMode="auto">
          <a:xfrm>
            <a:off x="137741" y="2444512"/>
            <a:ext cx="3599931" cy="38037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defTabSz="609569">
              <a:lnSpc>
                <a:spcPct val="108000"/>
              </a:lnSpc>
              <a:defRPr/>
            </a:pPr>
            <a:r>
              <a:rPr lang="en-US" sz="2400" b="1" dirty="0">
                <a:solidFill>
                  <a:srgbClr val="003399"/>
                </a:solidFill>
                <a:latin typeface="Calibri" panose="020F0502020204030204" pitchFamily="34" charset="0"/>
              </a:rPr>
              <a:t>A five-stage strategy…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C2349BF-8F7B-4F98-B64C-BEE78FB0E00B}"/>
              </a:ext>
            </a:extLst>
          </p:cNvPr>
          <p:cNvGrpSpPr/>
          <p:nvPr/>
        </p:nvGrpSpPr>
        <p:grpSpPr>
          <a:xfrm>
            <a:off x="461591" y="5962243"/>
            <a:ext cx="4897877" cy="631991"/>
            <a:chOff x="1113194" y="3809450"/>
            <a:chExt cx="4898515" cy="63207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17EC5F3-6F70-40F9-A711-8F51FF513A34}"/>
                </a:ext>
              </a:extLst>
            </p:cNvPr>
            <p:cNvSpPr/>
            <p:nvPr/>
          </p:nvSpPr>
          <p:spPr>
            <a:xfrm>
              <a:off x="1132507" y="3809450"/>
              <a:ext cx="4879202" cy="50812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59FF8CA-EFE3-4652-8DED-75E157FA02E0}"/>
                </a:ext>
              </a:extLst>
            </p:cNvPr>
            <p:cNvSpPr txBox="1"/>
            <p:nvPr/>
          </p:nvSpPr>
          <p:spPr>
            <a:xfrm>
              <a:off x="1113194" y="3933401"/>
              <a:ext cx="4879202" cy="5081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5269" tIns="0" rIns="0" bIns="0" numCol="1" spcCol="1270" anchor="t" anchorCtr="0">
              <a:noAutofit/>
            </a:bodyPr>
            <a:lstStyle/>
            <a:p>
              <a:pPr defTabSz="1422258">
                <a:lnSpc>
                  <a:spcPct val="90000"/>
                </a:lnSpc>
                <a:spcAft>
                  <a:spcPct val="35000"/>
                </a:spcAft>
              </a:pPr>
              <a:r>
                <a:rPr lang="en-US" sz="3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Calibri"/>
                </a:rPr>
                <a:t>Research cartography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CC49E722-7A1A-4B34-AEDA-07524363F43F}"/>
              </a:ext>
            </a:extLst>
          </p:cNvPr>
          <p:cNvSpPr txBox="1"/>
          <p:nvPr/>
        </p:nvSpPr>
        <p:spPr>
          <a:xfrm>
            <a:off x="480901" y="6389098"/>
            <a:ext cx="6871946" cy="369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69">
              <a:lnSpc>
                <a:spcPct val="108000"/>
              </a:lnSpc>
              <a:defRPr/>
            </a:pPr>
            <a:r>
              <a:rPr lang="en-US" dirty="0">
                <a:solidFill>
                  <a:srgbClr val="000000"/>
                </a:solidFill>
                <a:latin typeface="Trebuchet MS"/>
                <a:cs typeface="Arial"/>
              </a:rPr>
              <a:t>Let people know that you want to develop collaborations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BC23194-8837-4DA7-B0CF-73C8F157EA2C}"/>
              </a:ext>
            </a:extLst>
          </p:cNvPr>
          <p:cNvSpPr/>
          <p:nvPr/>
        </p:nvSpPr>
        <p:spPr>
          <a:xfrm>
            <a:off x="1006960" y="4879796"/>
            <a:ext cx="245537" cy="275299"/>
          </a:xfrm>
          <a:prstGeom prst="ellipse">
            <a:avLst/>
          </a:prstGeom>
          <a:solidFill>
            <a:srgbClr val="0066FF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D9A082C-3002-4A8D-8C1A-8EC06E5E686F}"/>
              </a:ext>
            </a:extLst>
          </p:cNvPr>
          <p:cNvSpPr/>
          <p:nvPr/>
        </p:nvSpPr>
        <p:spPr>
          <a:xfrm>
            <a:off x="6996668" y="2074537"/>
            <a:ext cx="712358" cy="676958"/>
          </a:xfrm>
          <a:prstGeom prst="ellipse">
            <a:avLst/>
          </a:prstGeom>
          <a:solidFill>
            <a:srgbClr val="0066FF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521962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4B875FD-1D73-4DC6-1D84-933C3AF3DF5E}"/>
              </a:ext>
            </a:extLst>
          </p:cNvPr>
          <p:cNvSpPr txBox="1"/>
          <p:nvPr/>
        </p:nvSpPr>
        <p:spPr>
          <a:xfrm>
            <a:off x="407409" y="2159123"/>
            <a:ext cx="1120964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/>
            <a:r>
              <a:rPr lang="en-US" sz="3200" u="sng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Matching events</a:t>
            </a:r>
            <a:r>
              <a:rPr lang="en-US" sz="3200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en-US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12 research matching event </a:t>
            </a:r>
            <a:r>
              <a:rPr lang="en-US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organized since 2024, 2 per hub, 1 in each University of the alliance</a:t>
            </a:r>
          </a:p>
          <a:p>
            <a:pPr marL="628650" indent="-628650"/>
            <a:r>
              <a:rPr lang="en-US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	</a:t>
            </a:r>
            <a:r>
              <a:rPr lang="en-US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479 researchers </a:t>
            </a:r>
            <a:r>
              <a:rPr lang="en-US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from all the partner universities participated in the events</a:t>
            </a:r>
          </a:p>
          <a:p>
            <a:pPr lvl="1"/>
            <a:endParaRPr lang="en-US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D1BFDC-6421-2514-5C7F-7696D941767D}"/>
              </a:ext>
            </a:extLst>
          </p:cNvPr>
          <p:cNvSpPr txBox="1"/>
          <p:nvPr/>
        </p:nvSpPr>
        <p:spPr>
          <a:xfrm>
            <a:off x="409020" y="3385568"/>
            <a:ext cx="112096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/>
            <a:r>
              <a:rPr lang="en-US" sz="3200" u="sng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Starting Grants calls</a:t>
            </a:r>
            <a:r>
              <a:rPr lang="en-US" sz="3200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en-US" sz="1800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12 research Starting Grants </a:t>
            </a:r>
            <a:r>
              <a:rPr lang="en-US" sz="1800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calls </a:t>
            </a:r>
            <a:r>
              <a:rPr lang="en-US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organized since 2024, 2 SG calls per hub related to the matching events.</a:t>
            </a:r>
          </a:p>
          <a:p>
            <a:pPr marL="1371600" lvl="1" indent="-742950"/>
            <a:r>
              <a:rPr lang="en-US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151 projects </a:t>
            </a:r>
            <a:r>
              <a:rPr lang="en-US" spc="-1" dirty="0" err="1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submetted</a:t>
            </a:r>
            <a:r>
              <a:rPr lang="en-US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, </a:t>
            </a:r>
            <a:r>
              <a:rPr lang="en-US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79 projects funded (52%)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ADCA5E7-44DB-4406-0F16-151221EB85EA}"/>
              </a:ext>
            </a:extLst>
          </p:cNvPr>
          <p:cNvSpPr txBox="1"/>
          <p:nvPr/>
        </p:nvSpPr>
        <p:spPr>
          <a:xfrm>
            <a:off x="409020" y="4539262"/>
            <a:ext cx="116622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/>
            <a:r>
              <a:rPr lang="en-US" sz="3200" u="sng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Bips</a:t>
            </a:r>
            <a:r>
              <a:rPr lang="en-US" sz="3200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en-US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More than </a:t>
            </a:r>
            <a:r>
              <a:rPr lang="en-US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34 summer/winter school organized </a:t>
            </a:r>
            <a:r>
              <a:rPr lang="en-US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the 6 hubs and </a:t>
            </a:r>
            <a:r>
              <a:rPr lang="en-US" spc="-1" dirty="0" err="1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adressed</a:t>
            </a:r>
            <a:r>
              <a:rPr lang="en-US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 to master or / and PHD students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50E2E1-0413-05CA-5314-10C56DCEDC05}"/>
              </a:ext>
            </a:extLst>
          </p:cNvPr>
          <p:cNvSpPr txBox="1"/>
          <p:nvPr/>
        </p:nvSpPr>
        <p:spPr>
          <a:xfrm>
            <a:off x="411202" y="1271082"/>
            <a:ext cx="112096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1338" indent="-541338"/>
            <a:r>
              <a:rPr lang="en-US" sz="3200" u="sng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Peer review paper</a:t>
            </a:r>
            <a:r>
              <a:rPr lang="en-US" sz="3200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en-US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more than </a:t>
            </a:r>
            <a:r>
              <a:rPr lang="en-US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400 PR paper co-signed </a:t>
            </a:r>
            <a:r>
              <a:rPr lang="en-US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by 2 partners of the alliance connected with the hub activities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0F5188-40C6-4A68-5172-E32788F43027}"/>
              </a:ext>
            </a:extLst>
          </p:cNvPr>
          <p:cNvSpPr txBox="1"/>
          <p:nvPr/>
        </p:nvSpPr>
        <p:spPr>
          <a:xfrm>
            <a:off x="409020" y="5447546"/>
            <a:ext cx="11662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/>
            <a:r>
              <a:rPr lang="en-US" sz="3200" u="sng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Sharing infrastructures</a:t>
            </a:r>
            <a:r>
              <a:rPr lang="en-US" sz="3200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en-US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180 specific equipment, 166 </a:t>
            </a:r>
            <a:r>
              <a:rPr lang="en-US" spc="-1" dirty="0" err="1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plateformes</a:t>
            </a:r>
            <a:r>
              <a:rPr lang="en-US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en-US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shared at the alliance level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1732D2-EF66-65C3-9993-E0BA20305C19}"/>
              </a:ext>
            </a:extLst>
          </p:cNvPr>
          <p:cNvSpPr txBox="1"/>
          <p:nvPr/>
        </p:nvSpPr>
        <p:spPr>
          <a:xfrm>
            <a:off x="2568402" y="173473"/>
            <a:ext cx="7056784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933" b="1" u="sng" kern="0" dirty="0">
                <a:solidFill>
                  <a:srgbClr val="0C4DA2"/>
                </a:solidFill>
                <a:latin typeface="Trebuchet MS"/>
                <a:ea typeface="+mn-ea"/>
                <a:cs typeface="Arial"/>
              </a:rPr>
              <a:t>Key results achieved over the past two years on research</a:t>
            </a:r>
          </a:p>
        </p:txBody>
      </p:sp>
    </p:spTree>
    <p:extLst>
      <p:ext uri="{BB962C8B-B14F-4D97-AF65-F5344CB8AC3E}">
        <p14:creationId xmlns:p14="http://schemas.microsoft.com/office/powerpoint/2010/main" val="530595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76DF8C-135F-4B8D-DA34-3733C93F10F8}"/>
              </a:ext>
            </a:extLst>
          </p:cNvPr>
          <p:cNvSpPr/>
          <p:nvPr/>
        </p:nvSpPr>
        <p:spPr bwMode="auto">
          <a:xfrm>
            <a:off x="794" y="5999642"/>
            <a:ext cx="12192000" cy="88574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</a:pPr>
            <a:endParaRPr lang="fr-FR"/>
          </a:p>
        </p:txBody>
      </p:sp>
      <p:graphicFrame>
        <p:nvGraphicFramePr>
          <p:cNvPr id="681483458" name="Diagramme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372445"/>
              </p:ext>
            </p:extLst>
          </p:nvPr>
        </p:nvGraphicFramePr>
        <p:xfrm>
          <a:off x="191932" y="589935"/>
          <a:ext cx="12000862" cy="5146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7622562" name="Google Shape;122;p1"/>
          <p:cNvSpPr/>
          <p:nvPr/>
        </p:nvSpPr>
        <p:spPr bwMode="auto">
          <a:xfrm>
            <a:off x="9008068" y="5733597"/>
            <a:ext cx="3238918" cy="38037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defTabSz="609569">
              <a:lnSpc>
                <a:spcPct val="108000"/>
              </a:lnSpc>
              <a:defRPr/>
            </a:pPr>
            <a:r>
              <a:rPr lang="en-US" sz="2400" b="1" dirty="0">
                <a:solidFill>
                  <a:srgbClr val="003399"/>
                </a:solidFill>
                <a:latin typeface="Calibri"/>
              </a:rPr>
              <a:t>…to develop innovation </a:t>
            </a:r>
            <a:endParaRPr dirty="0"/>
          </a:p>
        </p:txBody>
      </p:sp>
      <p:sp>
        <p:nvSpPr>
          <p:cNvPr id="132877832" name="ZoneTexte 4"/>
          <p:cNvSpPr txBox="1"/>
          <p:nvPr/>
        </p:nvSpPr>
        <p:spPr bwMode="auto">
          <a:xfrm>
            <a:off x="1963020" y="4715348"/>
            <a:ext cx="6871946" cy="668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69">
              <a:lnSpc>
                <a:spcPct val="108000"/>
              </a:lnSpc>
              <a:defRPr/>
            </a:pPr>
            <a:r>
              <a:rPr lang="en-US" dirty="0">
                <a:solidFill>
                  <a:schemeClr val="tx2"/>
                </a:solidFill>
                <a:latin typeface="Trebuchet MS"/>
                <a:cs typeface="Arial"/>
              </a:rPr>
              <a:t>Entrepreneurship education (practical applications of research findings)  - dynamics of entrepreneurship and innovation.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1331971664" name="ZoneTexte 6"/>
          <p:cNvSpPr txBox="1"/>
          <p:nvPr/>
        </p:nvSpPr>
        <p:spPr bwMode="auto">
          <a:xfrm>
            <a:off x="4152578" y="3587404"/>
            <a:ext cx="7463609" cy="676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69">
              <a:lnSpc>
                <a:spcPct val="108000"/>
              </a:lnSpc>
              <a:defRPr/>
            </a:pPr>
            <a:r>
              <a:rPr lang="en-US" dirty="0">
                <a:solidFill>
                  <a:schemeClr val="tx2"/>
                </a:solidFill>
              </a:rPr>
              <a:t>fund early-stage proof-of-concept initiatives, developed collaboratively by teams </a:t>
            </a:r>
            <a:r>
              <a:rPr lang="en-US" b="1" dirty="0">
                <a:solidFill>
                  <a:schemeClr val="tx2"/>
                </a:solidFill>
              </a:rPr>
              <a:t>from at least two UNITA partner universities.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670581340" name="ZoneTexte 8"/>
          <p:cNvSpPr txBox="1"/>
          <p:nvPr/>
        </p:nvSpPr>
        <p:spPr bwMode="auto">
          <a:xfrm>
            <a:off x="7850446" y="2412698"/>
            <a:ext cx="4598866" cy="968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69">
              <a:lnSpc>
                <a:spcPct val="108000"/>
              </a:lnSpc>
              <a:defRPr/>
            </a:pPr>
            <a:r>
              <a:rPr lang="en-US" dirty="0">
                <a:solidFill>
                  <a:schemeClr val="tx2"/>
                </a:solidFill>
                <a:latin typeface="Trebuchet MS"/>
                <a:cs typeface="Arial"/>
              </a:rPr>
              <a:t>Boost tech transfer to new heights</a:t>
            </a:r>
            <a:endParaRPr dirty="0">
              <a:solidFill>
                <a:schemeClr val="tx2"/>
              </a:solidFill>
            </a:endParaRPr>
          </a:p>
          <a:p>
            <a:pPr defTabSz="609569">
              <a:lnSpc>
                <a:spcPct val="108000"/>
              </a:lnSpc>
              <a:defRPr/>
            </a:pPr>
            <a:r>
              <a:rPr lang="en-US" dirty="0">
                <a:solidFill>
                  <a:schemeClr val="tx2"/>
                </a:solidFill>
                <a:latin typeface="Trebuchet MS"/>
                <a:cs typeface="Arial"/>
              </a:rPr>
              <a:t>Tap into advanced funding opportunities and support from UNITA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1390713667" name="Google Shape;122;p1"/>
          <p:cNvSpPr/>
          <p:nvPr/>
        </p:nvSpPr>
        <p:spPr bwMode="auto">
          <a:xfrm>
            <a:off x="1322855" y="87145"/>
            <a:ext cx="9547877" cy="36984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09569">
              <a:lnSpc>
                <a:spcPct val="108000"/>
              </a:lnSpc>
              <a:defRPr/>
            </a:pPr>
            <a:r>
              <a:rPr lang="en-US" sz="2400" b="1" u="sng" dirty="0">
                <a:solidFill>
                  <a:srgbClr val="0C4DA2"/>
                </a:solidFill>
                <a:latin typeface="Trebuchet MS"/>
                <a:cs typeface="Arial"/>
              </a:rPr>
              <a:t>UNITA innovation strategy</a:t>
            </a:r>
            <a:endParaRPr sz="2400" b="1" u="sng" dirty="0">
              <a:solidFill>
                <a:srgbClr val="0C4DA2"/>
              </a:solidFill>
              <a:latin typeface="Trebuchet MS"/>
              <a:cs typeface="Arial"/>
            </a:endParaRPr>
          </a:p>
        </p:txBody>
      </p:sp>
      <p:sp>
        <p:nvSpPr>
          <p:cNvPr id="1328921505" name="Google Shape;122;p1"/>
          <p:cNvSpPr/>
          <p:nvPr/>
        </p:nvSpPr>
        <p:spPr bwMode="auto">
          <a:xfrm>
            <a:off x="137740" y="2248199"/>
            <a:ext cx="3599930" cy="38037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defTabSz="609569">
              <a:lnSpc>
                <a:spcPct val="108000"/>
              </a:lnSpc>
              <a:defRPr/>
            </a:pPr>
            <a:r>
              <a:rPr lang="en-US" sz="2400" b="1" dirty="0">
                <a:solidFill>
                  <a:srgbClr val="003399"/>
                </a:solidFill>
                <a:latin typeface="Calibri"/>
              </a:rPr>
              <a:t>A four-stage strategy</a:t>
            </a:r>
            <a:r>
              <a:rPr lang="en-US" sz="2400" b="1" dirty="0">
                <a:solidFill>
                  <a:srgbClr val="0070C0"/>
                </a:solidFill>
                <a:latin typeface="Calibri"/>
              </a:rPr>
              <a:t>…</a:t>
            </a:r>
            <a:endParaRPr dirty="0">
              <a:solidFill>
                <a:srgbClr val="0070C0"/>
              </a:solidFill>
            </a:endParaRPr>
          </a:p>
        </p:txBody>
      </p:sp>
      <p:grpSp>
        <p:nvGrpSpPr>
          <p:cNvPr id="867396152" name="Groupe 11"/>
          <p:cNvGrpSpPr/>
          <p:nvPr/>
        </p:nvGrpSpPr>
        <p:grpSpPr bwMode="auto">
          <a:xfrm>
            <a:off x="756939" y="5695837"/>
            <a:ext cx="5159621" cy="578149"/>
            <a:chOff x="851416" y="3739347"/>
            <a:chExt cx="5160293" cy="578225"/>
          </a:xfrm>
        </p:grpSpPr>
        <p:sp>
          <p:nvSpPr>
            <p:cNvPr id="13" name="Rectangle 12"/>
            <p:cNvSpPr/>
            <p:nvPr/>
          </p:nvSpPr>
          <p:spPr bwMode="auto">
            <a:xfrm>
              <a:off x="1132507" y="3809450"/>
              <a:ext cx="4879202" cy="50812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ZoneTexte 13"/>
            <p:cNvSpPr txBox="1"/>
            <p:nvPr/>
          </p:nvSpPr>
          <p:spPr bwMode="auto">
            <a:xfrm>
              <a:off x="851416" y="3739347"/>
              <a:ext cx="4879202" cy="508122"/>
            </a:xfrm>
            <a:prstGeom prst="rect">
              <a:avLst/>
            </a:prstGeom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5269" tIns="0" rIns="0" bIns="0" numCol="1" spcCol="1270" anchor="t" anchorCtr="0">
              <a:noAutofit/>
            </a:bodyPr>
            <a:lstStyle/>
            <a:p>
              <a:pPr defTabSz="142225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>
                  <a:solidFill>
                    <a:schemeClr val="tx2"/>
                  </a:solidFill>
                </a:rPr>
                <a:t>Innovation cartography</a:t>
              </a:r>
              <a:endParaRPr dirty="0">
                <a:solidFill>
                  <a:schemeClr val="tx2"/>
                </a:solidFill>
              </a:endParaRPr>
            </a:p>
          </p:txBody>
        </p:sp>
      </p:grpSp>
      <p:sp>
        <p:nvSpPr>
          <p:cNvPr id="381465794" name="ZoneTexte 14"/>
          <p:cNvSpPr txBox="1"/>
          <p:nvPr/>
        </p:nvSpPr>
        <p:spPr bwMode="auto">
          <a:xfrm>
            <a:off x="756938" y="6111388"/>
            <a:ext cx="8885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dirty="0" err="1">
                <a:solidFill>
                  <a:schemeClr val="tx2"/>
                </a:solidFill>
                <a:latin typeface="Arial-Bold"/>
              </a:rPr>
              <a:t>Cartography</a:t>
            </a:r>
            <a:r>
              <a:rPr lang="fr-FR" dirty="0">
                <a:solidFill>
                  <a:schemeClr val="tx2"/>
                </a:solidFill>
                <a:latin typeface="Arial-Bold"/>
              </a:rPr>
              <a:t> of the smart </a:t>
            </a:r>
            <a:r>
              <a:rPr lang="fr-FR" dirty="0" err="1">
                <a:solidFill>
                  <a:schemeClr val="tx2"/>
                </a:solidFill>
                <a:latin typeface="Arial-Bold"/>
              </a:rPr>
              <a:t>specialization</a:t>
            </a:r>
            <a:r>
              <a:rPr lang="fr-FR" dirty="0">
                <a:solidFill>
                  <a:schemeClr val="tx2"/>
                </a:solidFill>
                <a:latin typeface="Arial-Bold"/>
              </a:rPr>
              <a:t> </a:t>
            </a:r>
            <a:r>
              <a:rPr lang="fr-FR" dirty="0" err="1">
                <a:solidFill>
                  <a:schemeClr val="tx2"/>
                </a:solidFill>
                <a:latin typeface="Arial-Bold"/>
              </a:rPr>
              <a:t>strategies</a:t>
            </a:r>
            <a:r>
              <a:rPr lang="fr-FR" dirty="0">
                <a:solidFill>
                  <a:schemeClr val="tx2"/>
                </a:solidFill>
                <a:latin typeface="Arial-Bold"/>
              </a:rPr>
              <a:t> and </a:t>
            </a:r>
            <a:r>
              <a:rPr lang="fr-FR" dirty="0" err="1">
                <a:solidFill>
                  <a:schemeClr val="tx2"/>
                </a:solidFill>
                <a:latin typeface="Arial-Bold"/>
              </a:rPr>
              <a:t>ecosystems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1715057404" name="Ellipse 15"/>
          <p:cNvSpPr/>
          <p:nvPr/>
        </p:nvSpPr>
        <p:spPr bwMode="auto">
          <a:xfrm>
            <a:off x="1581537" y="3907350"/>
            <a:ext cx="245537" cy="275299"/>
          </a:xfrm>
          <a:prstGeom prst="ellipse">
            <a:avLst/>
          </a:prstGeom>
          <a:solidFill>
            <a:srgbClr val="0066FF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289968-2296-3938-A7D9-93694D602EAC}"/>
              </a:ext>
            </a:extLst>
          </p:cNvPr>
          <p:cNvSpPr txBox="1"/>
          <p:nvPr/>
        </p:nvSpPr>
        <p:spPr>
          <a:xfrm>
            <a:off x="1704306" y="507865"/>
            <a:ext cx="9547876" cy="896912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0" tIns="0" rIns="0" bIns="0" anchor="t">
            <a:spAutoFit/>
          </a:bodyPr>
          <a:lstStyle>
            <a:defPPr>
              <a:defRPr lang="en-GB"/>
            </a:defPPr>
            <a:lvl1pPr algn="ctr" defTabSz="609569">
              <a:lnSpc>
                <a:spcPct val="108000"/>
              </a:lnSpc>
              <a:defRPr sz="2400" b="1">
                <a:solidFill>
                  <a:srgbClr val="0C4DA2"/>
                </a:solidFill>
                <a:latin typeface="Trebuchet MS"/>
                <a:ea typeface="+mn-ea"/>
                <a:cs typeface="Arial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provide mutual knowledge and facilitate cooperation in</a:t>
            </a:r>
          </a:p>
          <a:p>
            <a:r>
              <a:rPr lang="en-US" sz="2800" dirty="0"/>
              <a:t>different domains of the innovation activity</a:t>
            </a:r>
          </a:p>
        </p:txBody>
      </p:sp>
    </p:spTree>
    <p:extLst>
      <p:ext uri="{BB962C8B-B14F-4D97-AF65-F5344CB8AC3E}">
        <p14:creationId xmlns:p14="http://schemas.microsoft.com/office/powerpoint/2010/main" val="1587575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4B875FD-1D73-4DC6-1D84-933C3AF3DF5E}"/>
              </a:ext>
            </a:extLst>
          </p:cNvPr>
          <p:cNvSpPr txBox="1"/>
          <p:nvPr/>
        </p:nvSpPr>
        <p:spPr>
          <a:xfrm>
            <a:off x="407408" y="1772816"/>
            <a:ext cx="116622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/>
            <a:r>
              <a:rPr lang="en-US" sz="3200" u="sng" spc="-1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Smart specialization strategies and ecosystems Cartography</a:t>
            </a:r>
            <a:br>
              <a:rPr lang="en-US" sz="3200" u="sng" spc="-1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</a:br>
            <a:r>
              <a:rPr lang="en-US" sz="1800" spc="-2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</a:rPr>
              <a:t>mapping  smart specialization strategies for all UNITA regions</a:t>
            </a:r>
            <a:br>
              <a:rPr lang="en-US" sz="1800" spc="-2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</a:rPr>
            </a:br>
            <a:r>
              <a:rPr lang="en-US" sz="1800" spc="-2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</a:rPr>
              <a:t>alignment of universities with these strategies</a:t>
            </a:r>
            <a:endParaRPr lang="en-US" spc="-1" dirty="0">
              <a:solidFill>
                <a:srgbClr val="0C4DA2"/>
              </a:solidFill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D1BFDC-6421-2514-5C7F-7696D941767D}"/>
              </a:ext>
            </a:extLst>
          </p:cNvPr>
          <p:cNvSpPr txBox="1"/>
          <p:nvPr/>
        </p:nvSpPr>
        <p:spPr>
          <a:xfrm>
            <a:off x="409020" y="2999261"/>
            <a:ext cx="112096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/>
            <a:r>
              <a:rPr lang="en-US" sz="3200" u="sng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Starting tech transfer Grants</a:t>
            </a:r>
            <a:r>
              <a:rPr lang="en-US" sz="3200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en-US" sz="1800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2 </a:t>
            </a:r>
            <a:r>
              <a:rPr lang="en-US" sz="1800" spc="-1" dirty="0">
                <a:solidFill>
                  <a:srgbClr val="FF0000"/>
                </a:solidFill>
                <a:latin typeface="Trebuchet MS"/>
                <a:ea typeface="+mn-ea"/>
                <a:cs typeface="+mn-cs"/>
              </a:rPr>
              <a:t>calls </a:t>
            </a:r>
          </a:p>
          <a:p>
            <a:pPr marL="628650" indent="-628650"/>
            <a:r>
              <a:rPr lang="en-US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	</a:t>
            </a:r>
            <a:r>
              <a:rPr lang="en-US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23 projects submitted</a:t>
            </a:r>
            <a:r>
              <a:rPr lang="en-US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, </a:t>
            </a:r>
            <a:r>
              <a:rPr lang="en-US" spc="-1" dirty="0">
                <a:solidFill>
                  <a:srgbClr val="C00000"/>
                </a:solidFill>
                <a:latin typeface="Trebuchet MS"/>
                <a:ea typeface="+mn-ea"/>
                <a:cs typeface="+mn-cs"/>
              </a:rPr>
              <a:t>10 projects funded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ADCA5E7-44DB-4406-0F16-151221EB85EA}"/>
              </a:ext>
            </a:extLst>
          </p:cNvPr>
          <p:cNvSpPr txBox="1"/>
          <p:nvPr/>
        </p:nvSpPr>
        <p:spPr>
          <a:xfrm>
            <a:off x="409020" y="4152955"/>
            <a:ext cx="11662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/>
            <a:r>
              <a:rPr lang="en-US" sz="3200" u="sng" spc="-1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rPr>
              <a:t>Bips on entrepreneurship</a:t>
            </a:r>
            <a:r>
              <a:rPr lang="en-US" sz="3200" spc="-1" dirty="0">
                <a:solidFill>
                  <a:srgbClr val="0C4DA2"/>
                </a:solidFill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en-US" spc="-1" dirty="0">
                <a:solidFill>
                  <a:srgbClr val="C00000"/>
                </a:solidFill>
                <a:latin typeface="Trebuchet MS" panose="020B0603020202020204" pitchFamily="34" charset="0"/>
                <a:ea typeface="+mn-ea"/>
                <a:cs typeface="+mn-cs"/>
              </a:rPr>
              <a:t>2 </a:t>
            </a:r>
            <a:r>
              <a:rPr lang="en-US" spc="-1" dirty="0" err="1">
                <a:solidFill>
                  <a:srgbClr val="C00000"/>
                </a:solidFill>
                <a:latin typeface="Trebuchet MS" panose="020B0603020202020204" pitchFamily="34" charset="0"/>
                <a:ea typeface="+mn-ea"/>
                <a:cs typeface="+mn-cs"/>
              </a:rPr>
              <a:t>bips</a:t>
            </a:r>
            <a:endParaRPr lang="en-US" spc="-1" dirty="0">
              <a:solidFill>
                <a:srgbClr val="C00000"/>
              </a:solidFill>
              <a:latin typeface="Trebuchet MS" panose="020B0603020202020204" pitchFamily="34" charset="0"/>
              <a:ea typeface="+mn-ea"/>
              <a:cs typeface="+mn-cs"/>
            </a:endParaRPr>
          </a:p>
          <a:p>
            <a:pPr marL="717550" lvl="1" indent="0"/>
            <a:r>
              <a:rPr lang="en-US" spc="-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BIP1 :</a:t>
            </a:r>
            <a:r>
              <a:rPr lang="en-US" spc="-1" dirty="0">
                <a:solidFill>
                  <a:srgbClr val="0C4DA2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en-US" spc="-2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</a:rPr>
              <a:t>19 people from 10 different Universities delivered the 15 modules of the course. </a:t>
            </a:r>
            <a:r>
              <a:rPr lang="en-US" spc="-20" dirty="0">
                <a:solidFill>
                  <a:srgbClr val="C0000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</a:rPr>
              <a:t>85 participants + 45 people completing the online part of the course</a:t>
            </a:r>
          </a:p>
          <a:p>
            <a:pPr marL="717550" lvl="1" indent="0"/>
            <a:r>
              <a:rPr lang="en-US" spc="-20" dirty="0">
                <a:solidFill>
                  <a:srgbClr val="000000"/>
                </a:solidFill>
                <a:latin typeface="Trebuchet MS" panose="020B0603020202020204" pitchFamily="34" charset="0"/>
                <a:ea typeface="Arial" panose="020B0604020202020204" pitchFamily="34" charset="0"/>
              </a:rPr>
              <a:t>BIP2 :</a:t>
            </a:r>
            <a:r>
              <a:rPr lang="en-US" sz="1800" spc="-2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</a:rPr>
              <a:t> </a:t>
            </a:r>
            <a:r>
              <a:rPr lang="en-US" sz="1800" spc="-20" dirty="0">
                <a:solidFill>
                  <a:srgbClr val="C0000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</a:rPr>
              <a:t>Specialized training for staff </a:t>
            </a:r>
            <a:r>
              <a:rPr lang="en-US" sz="1800" spc="-2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</a:rPr>
              <a:t>of Entrepreneurship and Innovation environments. </a:t>
            </a:r>
            <a:endParaRPr lang="en-US" spc="-20" dirty="0">
              <a:solidFill>
                <a:srgbClr val="000000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</a:endParaRPr>
          </a:p>
          <a:p>
            <a:pPr marL="628650" indent="-628650"/>
            <a:endParaRPr lang="en-US" spc="-1" dirty="0">
              <a:solidFill>
                <a:schemeClr val="tx1"/>
              </a:solidFill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1732D2-EF66-65C3-9993-E0BA20305C19}"/>
              </a:ext>
            </a:extLst>
          </p:cNvPr>
          <p:cNvSpPr txBox="1"/>
          <p:nvPr/>
        </p:nvSpPr>
        <p:spPr>
          <a:xfrm>
            <a:off x="2568402" y="173473"/>
            <a:ext cx="7056784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933" b="1" u="sng" kern="0" dirty="0">
                <a:solidFill>
                  <a:srgbClr val="0C4DA2"/>
                </a:solidFill>
                <a:latin typeface="Trebuchet MS"/>
                <a:ea typeface="+mn-ea"/>
                <a:cs typeface="Arial"/>
              </a:rPr>
              <a:t>Key results achieved over the past two years on innovation</a:t>
            </a:r>
          </a:p>
        </p:txBody>
      </p:sp>
    </p:spTree>
    <p:extLst>
      <p:ext uri="{BB962C8B-B14F-4D97-AF65-F5344CB8AC3E}">
        <p14:creationId xmlns:p14="http://schemas.microsoft.com/office/powerpoint/2010/main" val="909991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0F4956-42CB-4447-BDED-323BE93AE3C5}"/>
              </a:ext>
            </a:extLst>
          </p:cNvPr>
          <p:cNvSpPr/>
          <p:nvPr/>
        </p:nvSpPr>
        <p:spPr bwMode="auto">
          <a:xfrm>
            <a:off x="794" y="5972258"/>
            <a:ext cx="12192000" cy="88574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</a:pPr>
            <a:endParaRPr lang="fr-FR"/>
          </a:p>
        </p:txBody>
      </p:sp>
      <p:sp>
        <p:nvSpPr>
          <p:cNvPr id="2" name="Google Shape;122;p1">
            <a:extLst>
              <a:ext uri="{FF2B5EF4-FFF2-40B4-BE49-F238E27FC236}">
                <a16:creationId xmlns:a16="http://schemas.microsoft.com/office/drawing/2014/main" id="{12E3B1B8-A9A5-48A4-814C-C40F501F8EB6}"/>
              </a:ext>
            </a:extLst>
          </p:cNvPr>
          <p:cNvSpPr/>
          <p:nvPr/>
        </p:nvSpPr>
        <p:spPr bwMode="auto">
          <a:xfrm>
            <a:off x="1827293" y="116632"/>
            <a:ext cx="8496944" cy="1825756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 defTabSz="609569">
              <a:lnSpc>
                <a:spcPct val="108000"/>
              </a:lnSpc>
              <a:defRPr/>
            </a:pPr>
            <a:r>
              <a:rPr lang="en-US" sz="2400" b="1" u="sng" dirty="0">
                <a:solidFill>
                  <a:srgbClr val="0C4DA2"/>
                </a:solidFill>
                <a:latin typeface="Trebuchet MS"/>
                <a:cs typeface="Arial"/>
              </a:rPr>
              <a:t>UNITA research &amp; education strategy</a:t>
            </a:r>
          </a:p>
          <a:p>
            <a:pPr algn="ctr" defTabSz="609569">
              <a:lnSpc>
                <a:spcPct val="108000"/>
              </a:lnSpc>
              <a:defRPr/>
            </a:pPr>
            <a:r>
              <a:rPr lang="en-US" sz="2933" b="1" dirty="0">
                <a:solidFill>
                  <a:srgbClr val="0C4DA2"/>
                </a:solidFill>
                <a:latin typeface="Trebuchet MS"/>
                <a:cs typeface="Arial"/>
              </a:rPr>
              <a:t>Develop synergies between education and research: UNITA graduates schools</a:t>
            </a:r>
          </a:p>
          <a:p>
            <a:pPr algn="ctr" defTabSz="609569">
              <a:lnSpc>
                <a:spcPct val="108000"/>
              </a:lnSpc>
              <a:defRPr/>
            </a:pPr>
            <a:endParaRPr lang="en-US" sz="2933" b="1" dirty="0">
              <a:solidFill>
                <a:srgbClr val="0C4DA2"/>
              </a:solidFill>
              <a:latin typeface="Trebuchet MS"/>
              <a:cs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0B3F8F-4121-4547-A5E9-3A6B4F890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266" y="1588086"/>
            <a:ext cx="9462999" cy="531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69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79FC98D-7B32-41FF-8EB8-DBDB75633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4" y="23337"/>
            <a:ext cx="12041280" cy="68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2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1">
            <a:extLst>
              <a:ext uri="{FF2B5EF4-FFF2-40B4-BE49-F238E27FC236}">
                <a16:creationId xmlns:a16="http://schemas.microsoft.com/office/drawing/2014/main" id="{12E3B1B8-A9A5-48A4-814C-C40F501F8EB6}"/>
              </a:ext>
            </a:extLst>
          </p:cNvPr>
          <p:cNvSpPr/>
          <p:nvPr/>
        </p:nvSpPr>
        <p:spPr bwMode="auto">
          <a:xfrm>
            <a:off x="624186" y="116632"/>
            <a:ext cx="11147898" cy="133831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 defTabSz="609569">
              <a:lnSpc>
                <a:spcPct val="108000"/>
              </a:lnSpc>
              <a:defRPr/>
            </a:pPr>
            <a:r>
              <a:rPr lang="en-US" sz="2400" b="1" u="sng" dirty="0">
                <a:solidFill>
                  <a:srgbClr val="0C4DA2"/>
                </a:solidFill>
                <a:latin typeface="Trebuchet MS"/>
                <a:cs typeface="Arial"/>
              </a:rPr>
              <a:t>Long term UNITA research strategy</a:t>
            </a:r>
          </a:p>
          <a:p>
            <a:pPr algn="ctr" defTabSz="609569">
              <a:lnSpc>
                <a:spcPct val="108000"/>
              </a:lnSpc>
              <a:defRPr/>
            </a:pPr>
            <a:r>
              <a:rPr lang="en-US" sz="2933" b="1" dirty="0">
                <a:solidFill>
                  <a:srgbClr val="0C4DA2"/>
                </a:solidFill>
                <a:latin typeface="Trebuchet MS"/>
                <a:cs typeface="Arial"/>
              </a:rPr>
              <a:t>Develop Unita research institutes</a:t>
            </a:r>
          </a:p>
          <a:p>
            <a:pPr algn="ctr" defTabSz="609569">
              <a:lnSpc>
                <a:spcPct val="108000"/>
              </a:lnSpc>
              <a:defRPr/>
            </a:pPr>
            <a:endParaRPr lang="en-US" sz="2933" b="1" dirty="0">
              <a:solidFill>
                <a:srgbClr val="0C4DA2"/>
              </a:solidFill>
              <a:latin typeface="Trebuchet MS"/>
              <a:cs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FC1914-B7A0-4CE6-9BBF-06A41CABFF99}"/>
              </a:ext>
            </a:extLst>
          </p:cNvPr>
          <p:cNvSpPr txBox="1"/>
          <p:nvPr/>
        </p:nvSpPr>
        <p:spPr bwMode="auto">
          <a:xfrm>
            <a:off x="840210" y="1196752"/>
            <a:ext cx="1156940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Develop </a:t>
            </a:r>
            <a:r>
              <a:rPr lang="en-US" b="1" dirty="0">
                <a:solidFill>
                  <a:srgbClr val="0033CC"/>
                </a:solidFill>
              </a:rPr>
              <a:t>six European research institutes linked to their territories (rural, mountainous, cross-border)</a:t>
            </a: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Enable teams to benefit from shared academic, administrative, and infrastructure resources, </a:t>
            </a:r>
            <a:r>
              <a:rPr lang="en-US" b="1" dirty="0">
                <a:solidFill>
                  <a:schemeClr val="tx1"/>
                </a:solidFill>
              </a:rPr>
              <a:t>paving the way for ambitious cooperation projects and expanded funding opportunities. </a:t>
            </a: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Supported by </a:t>
            </a:r>
            <a:r>
              <a:rPr lang="en-US" b="1" dirty="0">
                <a:solidFill>
                  <a:schemeClr val="tx1"/>
                </a:solidFill>
              </a:rPr>
              <a:t>targeted support mechanisms </a:t>
            </a:r>
            <a:r>
              <a:rPr lang="en-US" dirty="0">
                <a:solidFill>
                  <a:schemeClr val="tx1"/>
                </a:solidFill>
              </a:rPr>
              <a:t>creating a framework </a:t>
            </a:r>
            <a:r>
              <a:rPr lang="en-US" b="1" dirty="0">
                <a:solidFill>
                  <a:schemeClr val="tx1"/>
                </a:solidFill>
              </a:rPr>
              <a:t>conducive to collaborative research</a:t>
            </a:r>
            <a:r>
              <a:rPr lang="en-US" dirty="0">
                <a:solidFill>
                  <a:schemeClr val="tx1"/>
                </a:solidFill>
              </a:rPr>
              <a:t>, student and researcher </a:t>
            </a:r>
            <a:r>
              <a:rPr lang="en-US" b="1" dirty="0">
                <a:solidFill>
                  <a:schemeClr val="tx1"/>
                </a:solidFill>
              </a:rPr>
              <a:t>mobility</a:t>
            </a:r>
            <a:r>
              <a:rPr lang="en-US" dirty="0">
                <a:solidFill>
                  <a:schemeClr val="tx1"/>
                </a:solidFill>
              </a:rPr>
              <a:t>, and the </a:t>
            </a:r>
            <a:r>
              <a:rPr lang="en-US" b="1" dirty="0">
                <a:solidFill>
                  <a:schemeClr val="tx1"/>
                </a:solidFill>
              </a:rPr>
              <a:t>strengthening of international cooperation networks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fr-FR" dirty="0">
              <a:solidFill>
                <a:schemeClr val="tx1"/>
              </a:solidFill>
            </a:endParaRPr>
          </a:p>
          <a:p>
            <a:pPr indent="-314325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Strong scientific identity</a:t>
            </a:r>
            <a:endParaRPr lang="en-US" b="1" dirty="0">
              <a:solidFill>
                <a:srgbClr val="0033CC"/>
              </a:solidFill>
            </a:endParaRP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Recognized for its specific characteristics at the European level</a:t>
            </a: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Critical mass</a:t>
            </a: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Specific resources </a:t>
            </a:r>
          </a:p>
          <a:p>
            <a:pPr indent="-314325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Attractive to young researchers</a:t>
            </a:r>
            <a:endParaRPr lang="en-US" b="1" dirty="0">
              <a:solidFill>
                <a:srgbClr val="0033CC"/>
              </a:solidFill>
            </a:endParaRP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Doctoral students</a:t>
            </a: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Teachers-researchers/researchers</a:t>
            </a:r>
          </a:p>
          <a:p>
            <a:pPr indent="-314325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Institutional framework to be defined</a:t>
            </a:r>
            <a:endParaRPr lang="en-US" b="1" dirty="0">
              <a:solidFill>
                <a:srgbClr val="0033CC"/>
              </a:solidFill>
            </a:endParaRP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Budgetary autonomy</a:t>
            </a: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Administrative structure</a:t>
            </a: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Legal entity?</a:t>
            </a:r>
          </a:p>
          <a:p>
            <a:pPr indent="-314325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Linked to territories</a:t>
            </a:r>
            <a:endParaRPr lang="en-US" b="1" dirty="0">
              <a:solidFill>
                <a:srgbClr val="0033CC"/>
              </a:solidFill>
            </a:endParaRPr>
          </a:p>
          <a:p>
            <a:pPr marL="714375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Companies, local authorities, etc.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711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90A072-C561-4DC7-8C2A-68675C1E013B}"/>
              </a:ext>
            </a:extLst>
          </p:cNvPr>
          <p:cNvSpPr txBox="1"/>
          <p:nvPr/>
        </p:nvSpPr>
        <p:spPr>
          <a:xfrm>
            <a:off x="1848322" y="2708920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</a:rPr>
              <a:t>UNITA research &amp; innovation hubs</a:t>
            </a:r>
          </a:p>
        </p:txBody>
      </p:sp>
    </p:spTree>
    <p:extLst>
      <p:ext uri="{BB962C8B-B14F-4D97-AF65-F5344CB8AC3E}">
        <p14:creationId xmlns:p14="http://schemas.microsoft.com/office/powerpoint/2010/main" val="614185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794" y="6164949"/>
            <a:ext cx="12192000" cy="68454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</a:bodyPr>
          <a:lstStyle/>
          <a:p>
            <a:pPr defTabSz="457154">
              <a:buClr>
                <a:srgbClr val="000000"/>
              </a:buClr>
              <a:buSzPct val="100000"/>
              <a:defRPr/>
            </a:pPr>
            <a:endParaRPr lang="fr-FR" kern="0">
              <a:solidFill>
                <a:srgbClr val="FFFFFF"/>
              </a:solidFill>
              <a:latin typeface="Calibri"/>
              <a:cs typeface="Noto Sans SC Regular"/>
            </a:endParaRPr>
          </a:p>
        </p:txBody>
      </p:sp>
      <p:sp>
        <p:nvSpPr>
          <p:cNvPr id="62" name="ZoneTexte 61"/>
          <p:cNvSpPr txBox="1"/>
          <p:nvPr/>
        </p:nvSpPr>
        <p:spPr bwMode="auto">
          <a:xfrm>
            <a:off x="2640410" y="845751"/>
            <a:ext cx="6095206" cy="46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54">
              <a:defRPr/>
            </a:pPr>
            <a:r>
              <a:rPr lang="en-US" sz="2400" b="1" i="1" u="sng" kern="0" dirty="0">
                <a:solidFill>
                  <a:srgbClr val="000000"/>
                </a:solidFill>
                <a:latin typeface="Calibri"/>
              </a:rPr>
              <a:t>Hub’s sub-themes </a:t>
            </a:r>
            <a:endParaRPr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2928856" y="189064"/>
            <a:ext cx="6119883" cy="535461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b" anchorCtr="1">
            <a:noAutofit/>
          </a:bodyPr>
          <a:lstStyle/>
          <a:p>
            <a:pPr algn="ctr" defTabSz="914309">
              <a:lnSpc>
                <a:spcPct val="90000"/>
              </a:lnSpc>
              <a:tabLst>
                <a:tab pos="0" algn="l"/>
              </a:tabLst>
              <a:defRPr/>
            </a:pPr>
            <a:r>
              <a:rPr lang="en-GB" sz="3200" b="1" kern="0" spc="-1" dirty="0">
                <a:solidFill>
                  <a:srgbClr val="0C4DA2"/>
                </a:solidFill>
                <a:latin typeface="Trebuchet MS"/>
              </a:rPr>
              <a:t>Cultural Heritage (CH) Hub</a:t>
            </a:r>
            <a:endParaRPr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6F2DE19-97A5-4456-B122-6E763B9CF16C}"/>
              </a:ext>
            </a:extLst>
          </p:cNvPr>
          <p:cNvSpPr txBox="1"/>
          <p:nvPr/>
        </p:nvSpPr>
        <p:spPr>
          <a:xfrm>
            <a:off x="175389" y="1677767"/>
            <a:ext cx="1038590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/>
            <a:r>
              <a:rPr lang="en-GB" b="1" dirty="0">
                <a:solidFill>
                  <a:schemeClr val="tx1"/>
                </a:solidFill>
              </a:rPr>
              <a:t>Study and preservation of tangible CH: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visual arts, monuments and buildings, archaeological sites, palaeontology, industrial archaeology, places of memory, museums and collections, art conservation and restoration, legislation for the protection of cultural and natural heritage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 </a:t>
            </a:r>
            <a:endParaRPr lang="fr-FR" dirty="0">
              <a:solidFill>
                <a:schemeClr val="tx1"/>
              </a:solidFill>
            </a:endParaRPr>
          </a:p>
          <a:p>
            <a:pPr lvl="0" fontAlgn="auto"/>
            <a:r>
              <a:rPr lang="en-GB" b="1" dirty="0">
                <a:solidFill>
                  <a:schemeClr val="tx1"/>
                </a:solidFill>
              </a:rPr>
              <a:t>Intangible CH and identity narratives: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oral traditions, romance languages and literature, performing arts (music, dance, drama), rituals, travels, cultural identity, religion, collective and individual memory, migrations, vulnerable communities, gender studies, transnational history, values, human rights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 </a:t>
            </a:r>
            <a:endParaRPr lang="fr-FR" dirty="0">
              <a:solidFill>
                <a:schemeClr val="tx1"/>
              </a:solidFill>
            </a:endParaRPr>
          </a:p>
          <a:p>
            <a:pPr lvl="0" fontAlgn="auto"/>
            <a:r>
              <a:rPr lang="en-GB" b="1" dirty="0">
                <a:solidFill>
                  <a:schemeClr val="tx1"/>
                </a:solidFill>
              </a:rPr>
              <a:t>Enhancement and dissemination of cultural and natural heritage: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tourism and valorisation, education, communication, heritage management, digitisation/digital tools, storytelling, institutions and heritage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 </a:t>
            </a:r>
            <a:endParaRPr lang="fr-FR" dirty="0">
              <a:solidFill>
                <a:schemeClr val="tx1"/>
              </a:solidFill>
            </a:endParaRPr>
          </a:p>
          <a:p>
            <a:pPr lvl="0" fontAlgn="auto"/>
            <a:r>
              <a:rPr lang="en-GB" b="1" dirty="0">
                <a:solidFill>
                  <a:schemeClr val="tx1"/>
                </a:solidFill>
              </a:rPr>
              <a:t>Innovation policies for the development of marginalised areas: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natural heritage and cultural landscapes, climate impact on mountain/rural areas, flora, agriculture, and landscape, culture and food, fauna, livestock farming and biodiversity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F0A7E1-E987-4B6F-9FC4-9D2D5FFB9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170" y="3167352"/>
            <a:ext cx="1391111" cy="9281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1E901E-6386-4963-998D-AF324BD3A0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169" y="1825564"/>
            <a:ext cx="1391111" cy="92682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7ECBF1-1405-4E66-8D97-81BF212EE5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/>
          <a:stretch/>
        </p:blipFill>
        <p:spPr>
          <a:xfrm>
            <a:off x="10417583" y="4406438"/>
            <a:ext cx="1434697" cy="79803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3413A4-FEE9-417F-818C-722A2FC3DD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3" t="1" b="-10226"/>
          <a:stretch/>
        </p:blipFill>
        <p:spPr>
          <a:xfrm>
            <a:off x="10417583" y="5654009"/>
            <a:ext cx="1434697" cy="832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71A796-19CD-4658-988B-DA059E899381}"/>
              </a:ext>
            </a:extLst>
          </p:cNvPr>
          <p:cNvSpPr txBox="1"/>
          <p:nvPr/>
        </p:nvSpPr>
        <p:spPr>
          <a:xfrm>
            <a:off x="2708808" y="161612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Matching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events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66E74D-BE88-610B-563D-BA7CF11B346C}"/>
              </a:ext>
            </a:extLst>
          </p:cNvPr>
          <p:cNvSpPr txBox="1"/>
          <p:nvPr/>
        </p:nvSpPr>
        <p:spPr>
          <a:xfrm>
            <a:off x="2499106" y="1710122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Starting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grants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BD994179-7C7E-FE1C-835C-9F317A489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9" y="2294897"/>
            <a:ext cx="108215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cs typeface="Calibri" panose="020F0502020204030204" pitchFamily="34" charset="0"/>
              </a:rPr>
              <a:t>SG1: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F0AB3F0-6D35-6F2D-E7EA-A81F32726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822" y="4785841"/>
            <a:ext cx="118813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cs typeface="Calibri" panose="020F0502020204030204" pitchFamily="34" charset="0"/>
              </a:rPr>
              <a:t>SG1: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6C8340A-D7A4-56F9-123F-98A5EADE5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290" y="801345"/>
            <a:ext cx="713150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cs typeface="Calibri" panose="020F0502020204030204" pitchFamily="34" charset="0"/>
              </a:rPr>
              <a:t>ME1: </a:t>
            </a:r>
            <a:r>
              <a:rPr lang="en-US" sz="1600" b="1" dirty="0">
                <a:solidFill>
                  <a:srgbClr val="000000"/>
                </a:solidFill>
                <a:cs typeface="Calibri" panose="020F0502020204030204" pitchFamily="34" charset="0"/>
              </a:rPr>
              <a:t>Tourism and cultural heritage in a digital world -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Turin 12-13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December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 2023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212F7963-775C-310A-1979-786405124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290" y="1236978"/>
            <a:ext cx="957706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fr-FR" altLang="fr-FR" sz="1600" b="1" dirty="0">
                <a:solidFill>
                  <a:srgbClr val="0000FF"/>
                </a:solidFill>
                <a:cs typeface="Calibri" panose="020F0502020204030204" pitchFamily="34" charset="0"/>
              </a:rPr>
              <a:t>ME 2: </a:t>
            </a:r>
            <a:r>
              <a:rPr lang="en-US" sz="1600" b="1" dirty="0">
                <a:solidFill>
                  <a:srgbClr val="000000"/>
                </a:solidFill>
                <a:cs typeface="Calibri" panose="020F0502020204030204" pitchFamily="34" charset="0"/>
              </a:rPr>
              <a:t>Green Heritage : Rethinking Rural Areas in the 21st Century   </a:t>
            </a:r>
            <a:r>
              <a:rPr lang="en-US" sz="1600" b="1" dirty="0">
                <a:solidFill>
                  <a:srgbClr val="00B050"/>
                </a:solidFill>
                <a:cs typeface="Calibri" panose="020F0502020204030204" pitchFamily="34" charset="0"/>
              </a:rPr>
              <a:t>Pau 17-18 October 2024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617954A-74EE-6806-8C92-D3302BC85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447121"/>
              </p:ext>
            </p:extLst>
          </p:nvPr>
        </p:nvGraphicFramePr>
        <p:xfrm>
          <a:off x="696194" y="2379127"/>
          <a:ext cx="11449271" cy="1830969"/>
        </p:xfrm>
        <a:graphic>
          <a:graphicData uri="http://schemas.openxmlformats.org/drawingml/2006/table">
            <a:tbl>
              <a:tblPr/>
              <a:tblGrid>
                <a:gridCol w="11449271">
                  <a:extLst>
                    <a:ext uri="{9D8B030D-6E8A-4147-A177-3AD203B41FA5}">
                      <a16:colId xmlns:a16="http://schemas.microsoft.com/office/drawing/2014/main" val="2807726119"/>
                    </a:ext>
                  </a:extLst>
                </a:gridCol>
              </a:tblGrid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effectLst/>
                        </a:rPr>
                        <a:t>MULTI-PLAY Common heritage in multilingual play to overcome diversity barriers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917630"/>
                  </a:ext>
                </a:extLst>
              </a:tr>
              <a:tr h="1705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dirty="0">
                          <a:effectLst/>
                        </a:rPr>
                        <a:t>Conflicts of Memory, Memories of Conflicts : An Interdisciplinary Approach to Cultural Heritage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536344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effectLst/>
                        </a:rPr>
                        <a:t>Places Where We Remember: Cultural Tourism in the Memorial Places of Religious Traditions in Mountain Areas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78345"/>
                  </a:ext>
                </a:extLst>
              </a:tr>
              <a:tr h="2299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dirty="0" err="1">
                          <a:effectLst/>
                        </a:rPr>
                        <a:t>MountainScape</a:t>
                      </a:r>
                      <a:r>
                        <a:rPr lang="en-US" sz="1400" dirty="0">
                          <a:effectLst/>
                        </a:rPr>
                        <a:t>: Exploring cultural heritage in mountain areas through augmented and virtual reality: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4677736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effectLst/>
                        </a:rPr>
                        <a:t>Cultural Heritage Animation: Tales in Motion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505805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effectLst/>
                        </a:rPr>
                        <a:t>Digital Cultural Heritage Twins Connections: Bridging Documentation, Analysis and Education from Satellite to Ground (HerOn)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99224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effectLst/>
                        </a:rPr>
                        <a:t>CON.NE.C.T. W.O.N.D.E.R.S.: CONnecting NEw Cultural Tourism WAys Open to Networking Digital Experience in Representing Sites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5685970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dirty="0">
                          <a:effectLst/>
                        </a:rPr>
                        <a:t>Decolonizing Women’s History: Collecting Archives and Oral Histories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160820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25FD5BC3-6E59-B1F3-F2AC-E0DF98CB314E}"/>
              </a:ext>
            </a:extLst>
          </p:cNvPr>
          <p:cNvSpPr/>
          <p:nvPr/>
        </p:nvSpPr>
        <p:spPr bwMode="auto">
          <a:xfrm>
            <a:off x="0" y="6237312"/>
            <a:ext cx="12193588" cy="62068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Noto Sans SC Regular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D68171B-5B8F-4803-5A14-8C092A4A5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906217"/>
              </p:ext>
            </p:extLst>
          </p:nvPr>
        </p:nvGraphicFramePr>
        <p:xfrm>
          <a:off x="696193" y="4360852"/>
          <a:ext cx="11449271" cy="2320103"/>
        </p:xfrm>
        <a:graphic>
          <a:graphicData uri="http://schemas.openxmlformats.org/drawingml/2006/table">
            <a:tbl>
              <a:tblPr/>
              <a:tblGrid>
                <a:gridCol w="11449271">
                  <a:extLst>
                    <a:ext uri="{9D8B030D-6E8A-4147-A177-3AD203B41FA5}">
                      <a16:colId xmlns:a16="http://schemas.microsoft.com/office/drawing/2014/main" val="3174825565"/>
                    </a:ext>
                  </a:extLst>
                </a:gridCol>
              </a:tblGrid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Mountain sports tourism: development and challenges of reconversion and diversification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926019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Literature about/in the village: Plurilingualism, Identities, Heritage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0245715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Creative Mountains : Cultural Heritage as Creativity to Revitalize Mountain Communities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613390"/>
                  </a:ext>
                </a:extLst>
              </a:tr>
              <a:tr h="2041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EARTH – Earth And fire in Rural contexts: Towards a Holistic approach to investigate the traces of ancient human fires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118641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Establishment of an Observatory on Tourism in Mountain Refuges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9248666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Sharing historical interpretations of rural heritage through a participatory digital methodology, with reference to conflict and peace times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272206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Water heritage: Traditional irrigation systems and uses of water in the mountains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1346961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Rethinking Rural Heritage: UNITA Collaborative Network for Researching Cultural Events and Traditions (CONNECT)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919053"/>
                  </a:ext>
                </a:extLst>
              </a:tr>
              <a:tr h="2412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GRACE - Green Rural Areas and Cultural Environment. Creating New Policies for the Integrated Management of Cultural Heritage with Green Spaces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684109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Smart Rural Heritage: Digital Tools for Sustainable Revitalization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206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316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6BD9ED-C2CC-BC0B-E806-185CA55D169C}"/>
              </a:ext>
            </a:extLst>
          </p:cNvPr>
          <p:cNvSpPr txBox="1"/>
          <p:nvPr/>
        </p:nvSpPr>
        <p:spPr>
          <a:xfrm>
            <a:off x="3648522" y="3843045"/>
            <a:ext cx="4104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Upcoming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activities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  <a:p>
            <a:pPr algn="ctr"/>
            <a:endParaRPr lang="fr-F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F9502B0-4CF5-2907-F3DC-D559951FB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680064"/>
              </p:ext>
            </p:extLst>
          </p:nvPr>
        </p:nvGraphicFramePr>
        <p:xfrm>
          <a:off x="1632298" y="995171"/>
          <a:ext cx="10297144" cy="2823210"/>
        </p:xfrm>
        <a:graphic>
          <a:graphicData uri="http://schemas.openxmlformats.org/drawingml/2006/table">
            <a:tbl>
              <a:tblPr/>
              <a:tblGrid>
                <a:gridCol w="6552728">
                  <a:extLst>
                    <a:ext uri="{9D8B030D-6E8A-4147-A177-3AD203B41FA5}">
                      <a16:colId xmlns:a16="http://schemas.microsoft.com/office/drawing/2014/main" val="11608450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6791957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833005374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Topic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1" dirty="0">
                          <a:effectLst/>
                        </a:rPr>
                        <a:t>Place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date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462719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 dirty="0">
                          <a:effectLst/>
                        </a:rPr>
                        <a:t>Local food and tourism in marginal areas: roots, routes and </a:t>
                      </a:r>
                      <a:r>
                        <a:rPr lang="en-US" dirty="0" err="1">
                          <a:effectLst/>
                        </a:rPr>
                        <a:t>digitalisation</a:t>
                      </a:r>
                      <a:r>
                        <a:rPr lang="en-US" dirty="0">
                          <a:effectLst/>
                        </a:rPr>
                        <a:t> (FATMA)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dirty="0">
                          <a:effectLst/>
                        </a:rPr>
                        <a:t>UNITBV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dirty="0">
                          <a:effectLst/>
                        </a:rPr>
                        <a:t>02-06 June 2025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2230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>
                          <a:effectLst/>
                        </a:rPr>
                        <a:t>History, culture and traditions of mountain areas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>
                          <a:effectLst/>
                        </a:rPr>
                        <a:t>UNITBV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>
                          <a:effectLst/>
                        </a:rPr>
                        <a:t>16 – 20 June 2025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7170992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>
                          <a:effectLst/>
                        </a:rPr>
                        <a:t>TRANSILVANIA CREATIVE CAMP 2025 – Creative Destinations and Heritage Interpretation Summer School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>
                          <a:effectLst/>
                        </a:rPr>
                        <a:t>UNITBV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>
                          <a:effectLst/>
                        </a:rPr>
                        <a:t>22-28 August 2025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6145365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 dirty="0">
                          <a:effectLst/>
                        </a:rPr>
                        <a:t>Religions in conflict. From the Reformation to the 21st Century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>
                          <a:effectLst/>
                        </a:rPr>
                        <a:t>UNIZAR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dirty="0">
                          <a:effectLst/>
                        </a:rPr>
                        <a:t>27-31 </a:t>
                      </a:r>
                      <a:r>
                        <a:rPr lang="fr-FR" dirty="0" err="1">
                          <a:effectLst/>
                        </a:rPr>
                        <a:t>October</a:t>
                      </a:r>
                      <a:endParaRPr lang="fr-FR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214618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 dirty="0">
                          <a:effectLst/>
                        </a:rPr>
                        <a:t>Multidisciplinary approaches to Antiquity and its heritage: Writing and Society in Greece and in Rome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dirty="0">
                          <a:effectLst/>
                        </a:rPr>
                        <a:t>UNITO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24-28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November</a:t>
                      </a:r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834603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F7DACB5-8C3C-6F4A-A256-3630F9DF0E15}"/>
              </a:ext>
            </a:extLst>
          </p:cNvPr>
          <p:cNvSpPr txBox="1"/>
          <p:nvPr/>
        </p:nvSpPr>
        <p:spPr>
          <a:xfrm>
            <a:off x="2208362" y="247315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last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summer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schools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organized</a:t>
            </a:r>
            <a:endParaRPr lang="fr-F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43BC41D-6FFE-1B41-F9A7-8F9624D82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728312"/>
              </p:ext>
            </p:extLst>
          </p:nvPr>
        </p:nvGraphicFramePr>
        <p:xfrm>
          <a:off x="1560290" y="4437112"/>
          <a:ext cx="10297145" cy="941070"/>
        </p:xfrm>
        <a:graphic>
          <a:graphicData uri="http://schemas.openxmlformats.org/drawingml/2006/table">
            <a:tbl>
              <a:tblPr/>
              <a:tblGrid>
                <a:gridCol w="6632673">
                  <a:extLst>
                    <a:ext uri="{9D8B030D-6E8A-4147-A177-3AD203B41FA5}">
                      <a16:colId xmlns:a16="http://schemas.microsoft.com/office/drawing/2014/main" val="116084502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67919570"/>
                    </a:ext>
                  </a:extLst>
                </a:gridCol>
                <a:gridCol w="2440336">
                  <a:extLst>
                    <a:ext uri="{9D8B030D-6E8A-4147-A177-3AD203B41FA5}">
                      <a16:colId xmlns:a16="http://schemas.microsoft.com/office/drawing/2014/main" val="833005374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Topic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1" dirty="0">
                          <a:effectLst/>
                        </a:rPr>
                        <a:t>Place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date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462719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Valorising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Medieval and Renaissance French book heritage through language education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UNITO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20-25 April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2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8623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297766"/>
              </p:ext>
            </p:extLst>
          </p:nvPr>
        </p:nvGraphicFramePr>
        <p:xfrm>
          <a:off x="696897" y="2384932"/>
          <a:ext cx="3527932" cy="3556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7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29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UBI</a:t>
                      </a:r>
                      <a:endParaRPr sz="1800"/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pt-BR" sz="1400" u="none" strike="noStrike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Helena Alves</a:t>
                      </a: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1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IPG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pt-BR" sz="1400" u="none" strike="noStrike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Ana Isabel Ventura Lopes</a:t>
                      </a: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96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UNIZAR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pt-BR" sz="1400" u="none" strike="noStrike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Concha Lomba</a:t>
                      </a: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29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UPNA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Eloísa Ramírez Vaquero</a:t>
                      </a: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071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b="1" u="none" strike="noStrike">
                          <a:solidFill>
                            <a:srgbClr val="0000FF"/>
                          </a:solidFill>
                          <a:latin typeface="+mj-lt"/>
                          <a:ea typeface="+mn-ea"/>
                          <a:cs typeface="+mn-cs"/>
                        </a:rPr>
                        <a:t>UPPA</a:t>
                      </a:r>
                      <a:endParaRPr sz="1800"/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b="1" u="none" strike="noStrike">
                          <a:solidFill>
                            <a:srgbClr val="0000FF"/>
                          </a:solidFill>
                          <a:latin typeface="+mj-lt"/>
                          <a:ea typeface="+mn-ea"/>
                          <a:cs typeface="+mn-cs"/>
                        </a:rPr>
                        <a:t>Laurence Roussillon-Constanty</a:t>
                      </a: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2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/>
                      </a:pPr>
                      <a:r>
                        <a:rPr lang="fr-FR" sz="1400" u="none" strike="noStrike" kern="120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USMB</a:t>
                      </a:r>
                      <a:endParaRPr sz="1400" u="none" strike="noStrike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defRPr/>
                      </a:pPr>
                      <a:r>
                        <a:rPr lang="de-DE" sz="1400" u="none" strike="noStrike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Stéphanie </a:t>
                      </a:r>
                      <a:r>
                        <a:rPr lang="de-DE" sz="1400" u="none" strike="noStrike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Belligon</a:t>
                      </a:r>
                      <a:endParaRPr lang="de-DE" sz="1400" u="none" strike="noStrike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297"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HESSO</a:t>
                      </a:r>
                      <a:endParaRPr sz="1800"/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b="1" u="none" strike="noStrike">
                          <a:solidFill>
                            <a:srgbClr val="0000FF"/>
                          </a:solidFill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Julia Billeter</a:t>
                      </a: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87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b="1" u="none" strike="noStrike">
                          <a:solidFill>
                            <a:srgbClr val="0000FF"/>
                          </a:solidFill>
                          <a:latin typeface="+mj-lt"/>
                          <a:ea typeface="+mn-ea"/>
                          <a:cs typeface="+mn-cs"/>
                        </a:rPr>
                        <a:t>UNITO</a:t>
                      </a:r>
                      <a:endParaRPr sz="1800"/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  <a:miter/>
                    </a:lnL>
                    <a:lnR w="1270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b="1" u="none" strike="noStrike" dirty="0" err="1">
                          <a:solidFill>
                            <a:srgbClr val="0000FF"/>
                          </a:solidFill>
                          <a:latin typeface="+mj-lt"/>
                          <a:ea typeface="+mn-ea"/>
                          <a:cs typeface="+mn-cs"/>
                        </a:rPr>
                        <a:t>Giaime</a:t>
                      </a:r>
                      <a:r>
                        <a:rPr lang="fr-FR" sz="1400" b="1" u="none" strike="noStrike" dirty="0">
                          <a:solidFill>
                            <a:srgbClr val="0000FF"/>
                          </a:solidFill>
                          <a:latin typeface="+mj-lt"/>
                          <a:ea typeface="+mn-ea"/>
                          <a:cs typeface="+mn-cs"/>
                        </a:rPr>
                        <a:t> Alonge</a:t>
                      </a:r>
                      <a:endParaRPr sz="1800" dirty="0"/>
                    </a:p>
                  </a:txBody>
                  <a:tcPr marL="6284" marR="6284" marT="62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chemeClr val="tx1"/>
                      </a:solidFill>
                      <a:miter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29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UNIBS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it-IT" sz="1400" u="none" strike="noStrike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Irene Giustina</a:t>
                      </a: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27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UVT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de-DE" sz="1400" u="none" strike="noStrike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Otilia Hedesan</a:t>
                      </a: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29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UNITBV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Mihai Ivanovici</a:t>
                      </a:r>
                    </a:p>
                  </a:txBody>
                  <a:tcPr marL="6284" marR="6284" marT="6284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790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CHNU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u="none" strike="noStrike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Yuliana</a:t>
                      </a: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Balaniuk</a:t>
                      </a:r>
                      <a:endParaRPr lang="fr-FR" sz="1400" u="none" strike="noStrike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4" marR="6284" marT="6284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" name="ZoneTexte 13"/>
          <p:cNvSpPr txBox="1"/>
          <p:nvPr/>
        </p:nvSpPr>
        <p:spPr bwMode="auto">
          <a:xfrm>
            <a:off x="624898" y="1389408"/>
            <a:ext cx="3887926" cy="83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54">
              <a:defRPr/>
            </a:pPr>
            <a:r>
              <a:rPr lang="en-US" sz="2400" b="1" kern="0">
                <a:solidFill>
                  <a:srgbClr val="003399"/>
                </a:solidFill>
                <a:latin typeface="Calibri"/>
              </a:rPr>
              <a:t>Leader, co-leader, appointed representative per university</a:t>
            </a:r>
            <a:endParaRPr lang="fr-FR" sz="2400" b="1" kern="0">
              <a:solidFill>
                <a:srgbClr val="003399"/>
              </a:solidFill>
              <a:latin typeface="Calibri"/>
            </a:endParaRPr>
          </a:p>
        </p:txBody>
      </p:sp>
      <p:sp>
        <p:nvSpPr>
          <p:cNvPr id="16" name="ZoneTexte 15"/>
          <p:cNvSpPr txBox="1"/>
          <p:nvPr/>
        </p:nvSpPr>
        <p:spPr bwMode="auto">
          <a:xfrm>
            <a:off x="2574266" y="449327"/>
            <a:ext cx="6095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ctr">
              <a:defRPr sz="2400" b="1" i="1" u="sng">
                <a:solidFill>
                  <a:schemeClr val="tx1"/>
                </a:solidFill>
              </a:defRPr>
            </a:lvl1pPr>
          </a:lstStyle>
          <a:p>
            <a:pPr defTabSz="457154">
              <a:defRPr/>
            </a:pPr>
            <a:r>
              <a:rPr lang="en-US" sz="2800" kern="0" dirty="0">
                <a:solidFill>
                  <a:srgbClr val="000000"/>
                </a:solidFill>
                <a:latin typeface="Calibri"/>
              </a:rPr>
              <a:t>Practical information on the CH Hub</a:t>
            </a:r>
            <a:endParaRPr sz="2800" kern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ZoneTexte 16"/>
          <p:cNvSpPr txBox="1"/>
          <p:nvPr/>
        </p:nvSpPr>
        <p:spPr bwMode="auto">
          <a:xfrm>
            <a:off x="4903340" y="2132856"/>
            <a:ext cx="73894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54">
              <a:defRPr/>
            </a:pPr>
            <a:r>
              <a:rPr lang="en-US" sz="2400" b="1" kern="0" dirty="0">
                <a:solidFill>
                  <a:srgbClr val="003399"/>
                </a:solidFill>
                <a:latin typeface="Calibri"/>
              </a:rPr>
              <a:t>Number of people participating in the Hub’s activities </a:t>
            </a:r>
            <a:endParaRPr lang="en-US" sz="2400" kern="0" dirty="0">
              <a:solidFill>
                <a:srgbClr val="000000"/>
              </a:solidFill>
              <a:latin typeface="Calibri"/>
            </a:endParaRPr>
          </a:p>
          <a:p>
            <a:pPr marL="285721" indent="-285721" defTabSz="457154">
              <a:buFont typeface="Arial"/>
              <a:buChar char="•"/>
              <a:defRPr/>
            </a:pPr>
            <a:r>
              <a:rPr lang="en-US" sz="2400" kern="0" dirty="0">
                <a:solidFill>
                  <a:srgbClr val="000000"/>
                </a:solidFill>
                <a:latin typeface="Calibri"/>
              </a:rPr>
              <a:t>CH Task Force mailing list: 47 members</a:t>
            </a:r>
          </a:p>
          <a:p>
            <a:pPr marL="285721" indent="-285721" defTabSz="457154">
              <a:buFont typeface="Arial"/>
              <a:buChar char="•"/>
              <a:defRPr/>
            </a:pPr>
            <a:r>
              <a:rPr lang="en-US" sz="2400" kern="0" dirty="0">
                <a:solidFill>
                  <a:srgbClr val="000000"/>
                </a:solidFill>
                <a:latin typeface="Calibri"/>
              </a:rPr>
              <a:t>CHORAL co-supervisors: 48</a:t>
            </a:r>
            <a:endParaRPr lang="en-US" kern="0" dirty="0">
              <a:solidFill>
                <a:srgbClr val="FFFFFF"/>
              </a:solidFill>
              <a:latin typeface="Calibri"/>
            </a:endParaRPr>
          </a:p>
          <a:p>
            <a:pPr marL="285721" indent="-285721" defTabSz="457154">
              <a:buFont typeface="Arial"/>
              <a:buChar char="•"/>
              <a:defRPr/>
            </a:pPr>
            <a:r>
              <a:rPr lang="en-US" sz="2400" kern="0" dirty="0">
                <a:solidFill>
                  <a:srgbClr val="000000"/>
                </a:solidFill>
                <a:latin typeface="Calibri"/>
              </a:rPr>
              <a:t>Cartography : 177 projects</a:t>
            </a:r>
            <a:endParaRPr lang="en-US" kern="0" dirty="0">
              <a:solidFill>
                <a:srgbClr val="FFFFFF"/>
              </a:solidFill>
              <a:latin typeface="Calibri"/>
            </a:endParaRPr>
          </a:p>
          <a:p>
            <a:pPr defTabSz="457154">
              <a:defRPr/>
            </a:pPr>
            <a:endParaRPr lang="en-US" sz="2400" kern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A7300B-71EC-46D1-9807-A7FB518B6043}"/>
              </a:ext>
            </a:extLst>
          </p:cNvPr>
          <p:cNvSpPr txBox="1"/>
          <p:nvPr/>
        </p:nvSpPr>
        <p:spPr bwMode="auto">
          <a:xfrm>
            <a:off x="4903339" y="1318240"/>
            <a:ext cx="69877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  <a:latin typeface="+mj-lt"/>
              </a:rPr>
              <a:t>Core competence</a:t>
            </a:r>
            <a:endParaRPr dirty="0">
              <a:latin typeface="+mj-lt"/>
            </a:endParaRPr>
          </a:p>
          <a:p>
            <a:pPr>
              <a:defRPr/>
            </a:pPr>
            <a:r>
              <a:rPr lang="en-US" sz="2400" kern="0" dirty="0">
                <a:solidFill>
                  <a:srgbClr val="000000"/>
                </a:solidFill>
                <a:latin typeface="+mj-lt"/>
              </a:rPr>
              <a:t>Humanities to Social Sciences</a:t>
            </a:r>
            <a:endParaRPr dirty="0">
              <a:latin typeface="+mj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79BD45-41A2-2634-A816-BD74B90A5212}"/>
              </a:ext>
            </a:extLst>
          </p:cNvPr>
          <p:cNvSpPr txBox="1"/>
          <p:nvPr/>
        </p:nvSpPr>
        <p:spPr>
          <a:xfrm>
            <a:off x="4941660" y="4154280"/>
            <a:ext cx="69877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3399"/>
                </a:solidFill>
              </a:rPr>
              <a:t>Main project for 2025-2026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A2454A-7BB1-4642-B265-6F08FA3E1D49}"/>
              </a:ext>
            </a:extLst>
          </p:cNvPr>
          <p:cNvSpPr/>
          <p:nvPr/>
        </p:nvSpPr>
        <p:spPr bwMode="auto">
          <a:xfrm>
            <a:off x="0" y="6165304"/>
            <a:ext cx="12193588" cy="6846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Noto Sans SC Regular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10431F63-2EE7-4D9D-9AD3-DA3FFB1C2799}"/>
              </a:ext>
            </a:extLst>
          </p:cNvPr>
          <p:cNvSpPr txBox="1"/>
          <p:nvPr/>
        </p:nvSpPr>
        <p:spPr>
          <a:xfrm>
            <a:off x="1005422" y="86518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u="sng" dirty="0">
                <a:solidFill>
                  <a:schemeClr val="tx1"/>
                </a:solidFill>
              </a:rPr>
              <a:t>Hub sub-themes</a:t>
            </a:r>
          </a:p>
        </p:txBody>
      </p:sp>
      <p:sp>
        <p:nvSpPr>
          <p:cNvPr id="63" name="Rectangle 1">
            <a:extLst>
              <a:ext uri="{FF2B5EF4-FFF2-40B4-BE49-F238E27FC236}">
                <a16:creationId xmlns:a16="http://schemas.microsoft.com/office/drawing/2014/main" id="{1E0A0904-78DC-4CC7-BB84-CEB861AB9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9366" y="-134417"/>
            <a:ext cx="7848872" cy="9302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 anchorCtr="1">
            <a:noAutofit/>
          </a:bodyPr>
          <a:lstStyle/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en-GB" altLang="it-IT" sz="3200" b="1" spc="-1" dirty="0">
                <a:solidFill>
                  <a:srgbClr val="0C4DA2"/>
                </a:solidFill>
                <a:latin typeface="Trebuchet MS"/>
                <a:ea typeface="Noto Sans SC Regular"/>
                <a:cs typeface="+mn-cs"/>
              </a:rPr>
              <a:t>Green Energies (GE) hub</a:t>
            </a: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BD13B448-00BD-431D-A708-857035CD70C7}"/>
              </a:ext>
            </a:extLst>
          </p:cNvPr>
          <p:cNvGrpSpPr/>
          <p:nvPr/>
        </p:nvGrpSpPr>
        <p:grpSpPr>
          <a:xfrm>
            <a:off x="-4985" y="1404232"/>
            <a:ext cx="7848872" cy="5453768"/>
            <a:chOff x="984226" y="258556"/>
            <a:chExt cx="9439339" cy="6599444"/>
          </a:xfrm>
        </p:grpSpPr>
        <p:sp>
          <p:nvSpPr>
            <p:cNvPr id="66" name="Oval 6">
              <a:extLst>
                <a:ext uri="{FF2B5EF4-FFF2-40B4-BE49-F238E27FC236}">
                  <a16:creationId xmlns:a16="http://schemas.microsoft.com/office/drawing/2014/main" id="{01EC066A-86C0-48E3-A210-C27D7F396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4226" y="359016"/>
              <a:ext cx="9347934" cy="6498984"/>
            </a:xfrm>
            <a:prstGeom prst="ellipse">
              <a:avLst/>
            </a:prstGeom>
            <a:solidFill>
              <a:schemeClr val="bg1"/>
            </a:solidFill>
            <a:ln w="39688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67" name="Picture 7">
              <a:extLst>
                <a:ext uri="{FF2B5EF4-FFF2-40B4-BE49-F238E27FC236}">
                  <a16:creationId xmlns:a16="http://schemas.microsoft.com/office/drawing/2014/main" id="{ADE9ADD5-9EA1-4D4E-BD9A-7AE47AB1E7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5474" y="2800414"/>
              <a:ext cx="831188" cy="776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Picture 11">
              <a:extLst>
                <a:ext uri="{FF2B5EF4-FFF2-40B4-BE49-F238E27FC236}">
                  <a16:creationId xmlns:a16="http://schemas.microsoft.com/office/drawing/2014/main" id="{40E59D80-30CC-4EDC-8C2E-DCFCC1FF99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4097" y="2536096"/>
              <a:ext cx="487710" cy="782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" name="Picture 13">
              <a:extLst>
                <a:ext uri="{FF2B5EF4-FFF2-40B4-BE49-F238E27FC236}">
                  <a16:creationId xmlns:a16="http://schemas.microsoft.com/office/drawing/2014/main" id="{99C04524-69B6-490A-88AD-C5287C10F1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6478" y="2509972"/>
              <a:ext cx="184378" cy="772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Rectangle 18">
              <a:extLst>
                <a:ext uri="{FF2B5EF4-FFF2-40B4-BE49-F238E27FC236}">
                  <a16:creationId xmlns:a16="http://schemas.microsoft.com/office/drawing/2014/main" id="{C45064D5-E0AF-4170-AB34-8162FE250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0914" y="4704705"/>
              <a:ext cx="96650" cy="185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rebuchet MS" panose="020B0603020202020204" pitchFamily="34" charset="0"/>
                </a:rPr>
                <a:t>-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19">
              <a:extLst>
                <a:ext uri="{FF2B5EF4-FFF2-40B4-BE49-F238E27FC236}">
                  <a16:creationId xmlns:a16="http://schemas.microsoft.com/office/drawing/2014/main" id="{74B7BC85-C1EE-4723-8855-D04797F03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679" y="4962083"/>
              <a:ext cx="14361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914400"/>
              <a:r>
                <a:rPr lang="en-US" altLang="fr-FR" sz="1200" b="1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Socio-economic sciences</a:t>
              </a:r>
            </a:p>
          </p:txBody>
        </p:sp>
        <p:pic>
          <p:nvPicPr>
            <p:cNvPr id="73" name="Picture 21">
              <a:extLst>
                <a:ext uri="{FF2B5EF4-FFF2-40B4-BE49-F238E27FC236}">
                  <a16:creationId xmlns:a16="http://schemas.microsoft.com/office/drawing/2014/main" id="{7ED48A30-13C7-468E-BB04-602FBA925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9598" y="4218817"/>
              <a:ext cx="141258" cy="59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BAB4B5D8-AB5E-4C5E-BEEE-8DF3C29D7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529" y="2828661"/>
              <a:ext cx="702674" cy="148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rebuchet MS" panose="020B0603020202020204" pitchFamily="34" charset="0"/>
                </a:rPr>
                <a:t>Solar energy 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5" name="Rectangle 27">
              <a:extLst>
                <a:ext uri="{FF2B5EF4-FFF2-40B4-BE49-F238E27FC236}">
                  <a16:creationId xmlns:a16="http://schemas.microsoft.com/office/drawing/2014/main" id="{64401B05-A2C7-4573-A590-F0753C111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46" y="2610543"/>
              <a:ext cx="650124" cy="148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rebuchet MS" panose="020B0603020202020204" pitchFamily="34" charset="0"/>
                </a:rPr>
                <a:t>Hydropower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6" name="Rectangle 31">
              <a:extLst>
                <a:ext uri="{FF2B5EF4-FFF2-40B4-BE49-F238E27FC236}">
                  <a16:creationId xmlns:a16="http://schemas.microsoft.com/office/drawing/2014/main" id="{140BDC22-36BD-4387-9CBF-F0B6856C4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7017" y="2899314"/>
              <a:ext cx="1072028" cy="148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rebuchet MS" panose="020B0603020202020204" pitchFamily="34" charset="0"/>
                </a:rPr>
                <a:t>Geothermal energy 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pic>
          <p:nvPicPr>
            <p:cNvPr id="77" name="Picture 37">
              <a:extLst>
                <a:ext uri="{FF2B5EF4-FFF2-40B4-BE49-F238E27FC236}">
                  <a16:creationId xmlns:a16="http://schemas.microsoft.com/office/drawing/2014/main" id="{08C11620-FFC2-4491-8CF1-D861BF77F8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1513" y="2022836"/>
              <a:ext cx="1014079" cy="433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" name="Picture 62">
              <a:extLst>
                <a:ext uri="{FF2B5EF4-FFF2-40B4-BE49-F238E27FC236}">
                  <a16:creationId xmlns:a16="http://schemas.microsoft.com/office/drawing/2014/main" id="{4DF6D2D1-5F9E-44D3-A385-BAB47EDCBE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293" y="2891082"/>
              <a:ext cx="896613" cy="662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Rectangle 66">
              <a:extLst>
                <a:ext uri="{FF2B5EF4-FFF2-40B4-BE49-F238E27FC236}">
                  <a16:creationId xmlns:a16="http://schemas.microsoft.com/office/drawing/2014/main" id="{13B8C889-DF2D-4628-8E9F-7C308721B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267" y="2601550"/>
              <a:ext cx="802346" cy="185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/>
              <a:r>
                <a:rPr lang="en-US" altLang="fr-FR" sz="1000" dirty="0" err="1">
                  <a:solidFill>
                    <a:srgbClr val="000000"/>
                  </a:solidFill>
                  <a:latin typeface="Trebuchet MS" panose="020B0603020202020204" pitchFamily="34" charset="0"/>
                </a:rPr>
                <a:t>Windpower</a:t>
              </a:r>
              <a:endParaRPr lang="en-US" altLang="fr-FR" sz="1000" dirty="0">
                <a:solidFill>
                  <a:srgbClr val="000000"/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80" name="Image 79">
              <a:extLst>
                <a:ext uri="{FF2B5EF4-FFF2-40B4-BE49-F238E27FC236}">
                  <a16:creationId xmlns:a16="http://schemas.microsoft.com/office/drawing/2014/main" id="{BAF0A229-4FFC-423D-8036-FD4CAED305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08" b="41952"/>
            <a:stretch/>
          </p:blipFill>
          <p:spPr>
            <a:xfrm>
              <a:off x="7651000" y="3898295"/>
              <a:ext cx="631158" cy="372650"/>
            </a:xfrm>
            <a:prstGeom prst="rect">
              <a:avLst/>
            </a:prstGeom>
          </p:spPr>
        </p:pic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8D299E55-26C6-4A4E-8BED-54DCA9336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59714" y="1852592"/>
              <a:ext cx="697366" cy="673356"/>
            </a:xfrm>
            <a:prstGeom prst="rect">
              <a:avLst/>
            </a:prstGeom>
          </p:spPr>
        </p:pic>
        <p:pic>
          <p:nvPicPr>
            <p:cNvPr id="82" name="Image 81">
              <a:extLst>
                <a:ext uri="{FF2B5EF4-FFF2-40B4-BE49-F238E27FC236}">
                  <a16:creationId xmlns:a16="http://schemas.microsoft.com/office/drawing/2014/main" id="{C850F649-0520-4BE2-B6A9-70CCD66EB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50310" y="1861359"/>
              <a:ext cx="655265" cy="640155"/>
            </a:xfrm>
            <a:prstGeom prst="rect">
              <a:avLst/>
            </a:prstGeom>
          </p:spPr>
        </p:pic>
        <p:pic>
          <p:nvPicPr>
            <p:cNvPr id="83" name="Image 82">
              <a:extLst>
                <a:ext uri="{FF2B5EF4-FFF2-40B4-BE49-F238E27FC236}">
                  <a16:creationId xmlns:a16="http://schemas.microsoft.com/office/drawing/2014/main" id="{48B5F6C0-29EE-4779-9691-7955BBE51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434689" y="2061006"/>
              <a:ext cx="731138" cy="725999"/>
            </a:xfrm>
            <a:prstGeom prst="rect">
              <a:avLst/>
            </a:prstGeom>
          </p:spPr>
        </p:pic>
        <p:pic>
          <p:nvPicPr>
            <p:cNvPr id="84" name="Image 83">
              <a:extLst>
                <a:ext uri="{FF2B5EF4-FFF2-40B4-BE49-F238E27FC236}">
                  <a16:creationId xmlns:a16="http://schemas.microsoft.com/office/drawing/2014/main" id="{487B3700-F405-4E76-8A00-4AC7E0BB3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450496" y="2095280"/>
              <a:ext cx="719669" cy="754991"/>
            </a:xfrm>
            <a:prstGeom prst="rect">
              <a:avLst/>
            </a:prstGeom>
          </p:spPr>
        </p:pic>
        <p:pic>
          <p:nvPicPr>
            <p:cNvPr id="85" name="Image 84">
              <a:extLst>
                <a:ext uri="{FF2B5EF4-FFF2-40B4-BE49-F238E27FC236}">
                  <a16:creationId xmlns:a16="http://schemas.microsoft.com/office/drawing/2014/main" id="{7D870F06-137D-4CA5-82D2-C23D08BD9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279165" y="1562836"/>
              <a:ext cx="844935" cy="858052"/>
            </a:xfrm>
            <a:prstGeom prst="rect">
              <a:avLst/>
            </a:prstGeom>
          </p:spPr>
        </p:pic>
        <p:sp>
          <p:nvSpPr>
            <p:cNvPr id="86" name="Rectangle 27">
              <a:extLst>
                <a:ext uri="{FF2B5EF4-FFF2-40B4-BE49-F238E27FC236}">
                  <a16:creationId xmlns:a16="http://schemas.microsoft.com/office/drawing/2014/main" id="{97846ED5-ABDE-4EE4-8C0D-F707712EF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4420" y="2479085"/>
              <a:ext cx="424908" cy="148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rebuchet MS" panose="020B0603020202020204" pitchFamily="34" charset="0"/>
                </a:rPr>
                <a:t>Biomass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95D777C5-8787-4AAC-B4A3-30E04AA3EB25}"/>
                </a:ext>
              </a:extLst>
            </p:cNvPr>
            <p:cNvSpPr txBox="1"/>
            <p:nvPr/>
          </p:nvSpPr>
          <p:spPr>
            <a:xfrm>
              <a:off x="4304918" y="2811364"/>
              <a:ext cx="2995129" cy="53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algn="ctr" defTabSz="914400">
                <a:defRPr sz="1400" b="1" u="sng">
                  <a:solidFill>
                    <a:srgbClr val="0033CC"/>
                  </a:solidFill>
                  <a:latin typeface="Trebuchet MS" panose="020B0603020202020204" pitchFamily="34" charset="0"/>
                </a:defRPr>
              </a:lvl1pPr>
            </a:lstStyle>
            <a:p>
              <a:r>
                <a:rPr lang="en-US" dirty="0"/>
                <a:t>Renewable energies conversion</a:t>
              </a:r>
            </a:p>
          </p:txBody>
        </p:sp>
        <p:pic>
          <p:nvPicPr>
            <p:cNvPr id="88" name="Image 87">
              <a:extLst>
                <a:ext uri="{FF2B5EF4-FFF2-40B4-BE49-F238E27FC236}">
                  <a16:creationId xmlns:a16="http://schemas.microsoft.com/office/drawing/2014/main" id="{329E647C-45C3-48ED-845A-9DB208C95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594165" y="3721322"/>
              <a:ext cx="439196" cy="691179"/>
            </a:xfrm>
            <a:prstGeom prst="rect">
              <a:avLst/>
            </a:prstGeom>
          </p:spPr>
        </p:pic>
        <p:pic>
          <p:nvPicPr>
            <p:cNvPr id="89" name="Image 88">
              <a:extLst>
                <a:ext uri="{FF2B5EF4-FFF2-40B4-BE49-F238E27FC236}">
                  <a16:creationId xmlns:a16="http://schemas.microsoft.com/office/drawing/2014/main" id="{3ABEB5DE-3E21-42C5-B53D-D4B4CCAE7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9017" y="3313714"/>
              <a:ext cx="831002" cy="420361"/>
            </a:xfrm>
            <a:prstGeom prst="rect">
              <a:avLst/>
            </a:prstGeom>
          </p:spPr>
        </p:pic>
        <p:pic>
          <p:nvPicPr>
            <p:cNvPr id="90" name="Image 89">
              <a:extLst>
                <a:ext uri="{FF2B5EF4-FFF2-40B4-BE49-F238E27FC236}">
                  <a16:creationId xmlns:a16="http://schemas.microsoft.com/office/drawing/2014/main" id="{37EBF0F5-A1BC-4BE7-AD6C-176427B9E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6575" y="3432648"/>
              <a:ext cx="592879" cy="488641"/>
            </a:xfrm>
            <a:prstGeom prst="rect">
              <a:avLst/>
            </a:prstGeom>
          </p:spPr>
        </p:pic>
        <p:pic>
          <p:nvPicPr>
            <p:cNvPr id="91" name="Image 90">
              <a:extLst>
                <a:ext uri="{FF2B5EF4-FFF2-40B4-BE49-F238E27FC236}">
                  <a16:creationId xmlns:a16="http://schemas.microsoft.com/office/drawing/2014/main" id="{C70F865A-1D63-4770-8591-152C3A8E7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230" y="4287771"/>
              <a:ext cx="1317515" cy="1272598"/>
            </a:xfrm>
            <a:prstGeom prst="rect">
              <a:avLst/>
            </a:prstGeom>
          </p:spPr>
        </p:pic>
        <p:pic>
          <p:nvPicPr>
            <p:cNvPr id="92" name="Image 91">
              <a:extLst>
                <a:ext uri="{FF2B5EF4-FFF2-40B4-BE49-F238E27FC236}">
                  <a16:creationId xmlns:a16="http://schemas.microsoft.com/office/drawing/2014/main" id="{597AE0D5-B7C6-4BC8-ADA8-4F1933AFC1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78" t="9047" r="22494" b="35075"/>
            <a:stretch/>
          </p:blipFill>
          <p:spPr>
            <a:xfrm>
              <a:off x="2174177" y="4168121"/>
              <a:ext cx="678765" cy="722528"/>
            </a:xfrm>
            <a:prstGeom prst="rect">
              <a:avLst/>
            </a:prstGeom>
          </p:spPr>
        </p:pic>
        <p:pic>
          <p:nvPicPr>
            <p:cNvPr id="93" name="Image 92">
              <a:extLst>
                <a:ext uri="{FF2B5EF4-FFF2-40B4-BE49-F238E27FC236}">
                  <a16:creationId xmlns:a16="http://schemas.microsoft.com/office/drawing/2014/main" id="{23678766-A4CB-4D72-94CC-E29449DBD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3946" y="4286748"/>
              <a:ext cx="631158" cy="655054"/>
            </a:xfrm>
            <a:prstGeom prst="rect">
              <a:avLst/>
            </a:prstGeom>
          </p:spPr>
        </p:pic>
        <p:sp>
          <p:nvSpPr>
            <p:cNvPr id="94" name="Rectangle 19">
              <a:extLst>
                <a:ext uri="{FF2B5EF4-FFF2-40B4-BE49-F238E27FC236}">
                  <a16:creationId xmlns:a16="http://schemas.microsoft.com/office/drawing/2014/main" id="{250C0938-1A2C-429E-9873-A37766385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9532" y="5051463"/>
              <a:ext cx="1436161" cy="178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914400"/>
              <a:r>
                <a:rPr lang="en-US" altLang="fr-FR" sz="1200" b="1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legal aspects </a:t>
              </a:r>
            </a:p>
          </p:txBody>
        </p:sp>
        <p:pic>
          <p:nvPicPr>
            <p:cNvPr id="95" name="Image 94">
              <a:extLst>
                <a:ext uri="{FF2B5EF4-FFF2-40B4-BE49-F238E27FC236}">
                  <a16:creationId xmlns:a16="http://schemas.microsoft.com/office/drawing/2014/main" id="{00900F9A-FD9B-434A-87ED-4B5236DC8A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24" t="8045" r="21298" b="8858"/>
            <a:stretch/>
          </p:blipFill>
          <p:spPr>
            <a:xfrm>
              <a:off x="5393653" y="5850541"/>
              <a:ext cx="601460" cy="504317"/>
            </a:xfrm>
            <a:prstGeom prst="rect">
              <a:avLst/>
            </a:prstGeom>
          </p:spPr>
        </p:pic>
        <p:sp>
          <p:nvSpPr>
            <p:cNvPr id="96" name="Rectangle 15">
              <a:extLst>
                <a:ext uri="{FF2B5EF4-FFF2-40B4-BE49-F238E27FC236}">
                  <a16:creationId xmlns:a16="http://schemas.microsoft.com/office/drawing/2014/main" id="{2F3F5B60-0017-4383-AF95-28E3BFB49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3260" y="3922134"/>
              <a:ext cx="3167339" cy="801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914400"/>
              <a:r>
                <a:rPr lang="en-US" altLang="fr-FR" sz="1400" b="1" u="sng" dirty="0">
                  <a:solidFill>
                    <a:srgbClr val="0033CC"/>
                  </a:solidFill>
                  <a:latin typeface="Trebuchet MS" panose="020B0603020202020204" pitchFamily="34" charset="0"/>
                </a:rPr>
                <a:t>Energy storage, transformation and distribution</a:t>
              </a:r>
            </a:p>
            <a:p>
              <a:pPr algn="ctr" defTabSz="914400"/>
              <a:r>
                <a:rPr lang="en-US" altLang="fr-FR" sz="1400" b="1" u="sng" dirty="0">
                  <a:solidFill>
                    <a:srgbClr val="0033CC"/>
                  </a:solidFill>
                  <a:latin typeface="Trebuchet MS" panose="020B0603020202020204" pitchFamily="34" charset="0"/>
                </a:rPr>
                <a:t> </a:t>
              </a:r>
            </a:p>
          </p:txBody>
        </p:sp>
        <p:pic>
          <p:nvPicPr>
            <p:cNvPr id="97" name="Image 96">
              <a:extLst>
                <a:ext uri="{FF2B5EF4-FFF2-40B4-BE49-F238E27FC236}">
                  <a16:creationId xmlns:a16="http://schemas.microsoft.com/office/drawing/2014/main" id="{187218E2-1100-4CCE-AE3A-8AADFBD91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0758" y="3345975"/>
              <a:ext cx="561691" cy="426843"/>
            </a:xfrm>
            <a:prstGeom prst="rect">
              <a:avLst/>
            </a:prstGeom>
          </p:spPr>
        </p:pic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17D2B101-D4C1-4DA1-9DED-7167CBB51832}"/>
                </a:ext>
              </a:extLst>
            </p:cNvPr>
            <p:cNvGrpSpPr/>
            <p:nvPr/>
          </p:nvGrpSpPr>
          <p:grpSpPr>
            <a:xfrm>
              <a:off x="2291881" y="286069"/>
              <a:ext cx="6356075" cy="1199144"/>
              <a:chOff x="7609886" y="939596"/>
              <a:chExt cx="4268652" cy="739054"/>
            </a:xfrm>
          </p:grpSpPr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9A7EE2C9-BF77-45B4-94C2-EAD08AAC20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609886" y="939596"/>
                <a:ext cx="4268652" cy="739054"/>
              </a:xfrm>
              <a:prstGeom prst="rect">
                <a:avLst/>
              </a:prstGeom>
            </p:spPr>
          </p:pic>
          <p:sp>
            <p:nvSpPr>
              <p:cNvPr id="127" name="Ellipse 126">
                <a:extLst>
                  <a:ext uri="{FF2B5EF4-FFF2-40B4-BE49-F238E27FC236}">
                    <a16:creationId xmlns:a16="http://schemas.microsoft.com/office/drawing/2014/main" id="{70609A13-84DA-4736-9E81-D9F597DCD8E7}"/>
                  </a:ext>
                </a:extLst>
              </p:cNvPr>
              <p:cNvSpPr/>
              <p:nvPr/>
            </p:nvSpPr>
            <p:spPr bwMode="auto">
              <a:xfrm>
                <a:off x="10273258" y="972629"/>
                <a:ext cx="629350" cy="241876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  <a:tabLst/>
                </a:pPr>
                <a:endParaRPr kumimoji="0" lang="fr-FR" sz="1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cs typeface="Noto Sans SC Regular" charset="0"/>
                </a:endParaRPr>
              </a:p>
            </p:txBody>
          </p:sp>
        </p:grpSp>
        <p:pic>
          <p:nvPicPr>
            <p:cNvPr id="99" name="Image 98">
              <a:extLst>
                <a:ext uri="{FF2B5EF4-FFF2-40B4-BE49-F238E27FC236}">
                  <a16:creationId xmlns:a16="http://schemas.microsoft.com/office/drawing/2014/main" id="{C6C699FB-3632-4D4B-B7B0-44077BB722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5" t="22646" r="6846" b="23218"/>
            <a:stretch/>
          </p:blipFill>
          <p:spPr>
            <a:xfrm rot="1928175" flipV="1">
              <a:off x="5882833" y="453453"/>
              <a:ext cx="604160" cy="268631"/>
            </a:xfrm>
            <a:prstGeom prst="rect">
              <a:avLst/>
            </a:prstGeom>
          </p:spPr>
        </p:pic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50B54351-5519-4960-B69F-8720737787D2}"/>
                </a:ext>
              </a:extLst>
            </p:cNvPr>
            <p:cNvGrpSpPr/>
            <p:nvPr/>
          </p:nvGrpSpPr>
          <p:grpSpPr>
            <a:xfrm rot="471718">
              <a:off x="5022351" y="258556"/>
              <a:ext cx="635566" cy="488466"/>
              <a:chOff x="5219700" y="3660775"/>
              <a:chExt cx="428625" cy="341313"/>
            </a:xfrm>
          </p:grpSpPr>
          <p:sp>
            <p:nvSpPr>
              <p:cNvPr id="115" name="Oval 46">
                <a:extLst>
                  <a:ext uri="{FF2B5EF4-FFF2-40B4-BE49-F238E27FC236}">
                    <a16:creationId xmlns:a16="http://schemas.microsoft.com/office/drawing/2014/main" id="{6C9A0320-5997-4581-9ED6-F4B440733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5113" y="3752850"/>
                <a:ext cx="160338" cy="141287"/>
              </a:xfrm>
              <a:prstGeom prst="ellipse">
                <a:avLst/>
              </a:prstGeom>
              <a:solidFill>
                <a:srgbClr val="FFC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" name="Oval 47">
                <a:extLst>
                  <a:ext uri="{FF2B5EF4-FFF2-40B4-BE49-F238E27FC236}">
                    <a16:creationId xmlns:a16="http://schemas.microsoft.com/office/drawing/2014/main" id="{D13B2224-B888-48E7-BBA4-0B22366624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5113" y="3752850"/>
                <a:ext cx="160338" cy="141287"/>
              </a:xfrm>
              <a:prstGeom prst="ellipse">
                <a:avLst/>
              </a:prstGeom>
              <a:noFill/>
              <a:ln w="17463" cap="flat">
                <a:solidFill>
                  <a:srgbClr val="FFC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" name="Line 48">
                <a:extLst>
                  <a:ext uri="{FF2B5EF4-FFF2-40B4-BE49-F238E27FC236}">
                    <a16:creationId xmlns:a16="http://schemas.microsoft.com/office/drawing/2014/main" id="{7FD16C79-8220-4937-B05C-3D40E1E0A3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483225" y="3683000"/>
                <a:ext cx="111125" cy="90487"/>
              </a:xfrm>
              <a:prstGeom prst="line">
                <a:avLst/>
              </a:prstGeom>
              <a:noFill/>
              <a:ln w="17463" cap="flat">
                <a:solidFill>
                  <a:srgbClr val="FFC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" name="Line 49">
                <a:extLst>
                  <a:ext uri="{FF2B5EF4-FFF2-40B4-BE49-F238E27FC236}">
                    <a16:creationId xmlns:a16="http://schemas.microsoft.com/office/drawing/2014/main" id="{CC897E02-5DB8-46AC-8A68-EAF80E9900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426075" y="3894138"/>
                <a:ext cx="0" cy="107950"/>
              </a:xfrm>
              <a:prstGeom prst="line">
                <a:avLst/>
              </a:prstGeom>
              <a:noFill/>
              <a:ln w="17463" cap="flat">
                <a:solidFill>
                  <a:srgbClr val="FFC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" name="Line 50">
                <a:extLst>
                  <a:ext uri="{FF2B5EF4-FFF2-40B4-BE49-F238E27FC236}">
                    <a16:creationId xmlns:a16="http://schemas.microsoft.com/office/drawing/2014/main" id="{8C771C31-C98A-4B90-B3E8-55DF8FC3DA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19700" y="3816350"/>
                <a:ext cx="125413" cy="7937"/>
              </a:xfrm>
              <a:prstGeom prst="line">
                <a:avLst/>
              </a:prstGeom>
              <a:noFill/>
              <a:ln w="17463" cap="flat">
                <a:solidFill>
                  <a:srgbClr val="FFC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" name="Line 51">
                <a:extLst>
                  <a:ext uri="{FF2B5EF4-FFF2-40B4-BE49-F238E27FC236}">
                    <a16:creationId xmlns:a16="http://schemas.microsoft.com/office/drawing/2014/main" id="{9FFA5CDC-82BD-4CEF-B239-8BE9FF03AA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11788" y="3660775"/>
                <a:ext cx="14288" cy="92075"/>
              </a:xfrm>
              <a:prstGeom prst="line">
                <a:avLst/>
              </a:prstGeom>
              <a:noFill/>
              <a:ln w="17463" cap="flat">
                <a:solidFill>
                  <a:srgbClr val="FFC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" name="Line 52">
                <a:extLst>
                  <a:ext uri="{FF2B5EF4-FFF2-40B4-BE49-F238E27FC236}">
                    <a16:creationId xmlns:a16="http://schemas.microsoft.com/office/drawing/2014/main" id="{6CA5161D-BB35-4E70-A437-A1D0C62288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87988" y="3871913"/>
                <a:ext cx="53975" cy="50800"/>
              </a:xfrm>
              <a:prstGeom prst="line">
                <a:avLst/>
              </a:prstGeom>
              <a:noFill/>
              <a:ln w="17463" cap="flat">
                <a:solidFill>
                  <a:srgbClr val="FFC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" name="Line 53">
                <a:extLst>
                  <a:ext uri="{FF2B5EF4-FFF2-40B4-BE49-F238E27FC236}">
                    <a16:creationId xmlns:a16="http://schemas.microsoft.com/office/drawing/2014/main" id="{47DE3913-C2E2-4305-BC42-EDD1EB7B8F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91138" y="3868738"/>
                <a:ext cx="69850" cy="77787"/>
              </a:xfrm>
              <a:prstGeom prst="line">
                <a:avLst/>
              </a:prstGeom>
              <a:noFill/>
              <a:ln w="17463" cap="flat">
                <a:solidFill>
                  <a:srgbClr val="FFC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" name="Line 54">
                <a:extLst>
                  <a:ext uri="{FF2B5EF4-FFF2-40B4-BE49-F238E27FC236}">
                    <a16:creationId xmlns:a16="http://schemas.microsoft.com/office/drawing/2014/main" id="{F408735B-B7AC-4625-A205-7809247B72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05450" y="3814763"/>
                <a:ext cx="142875" cy="9525"/>
              </a:xfrm>
              <a:prstGeom prst="line">
                <a:avLst/>
              </a:prstGeom>
              <a:noFill/>
              <a:ln w="17463" cap="flat">
                <a:solidFill>
                  <a:srgbClr val="FFC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" name="Line 55">
                <a:extLst>
                  <a:ext uri="{FF2B5EF4-FFF2-40B4-BE49-F238E27FC236}">
                    <a16:creationId xmlns:a16="http://schemas.microsoft.com/office/drawing/2014/main" id="{80E911D8-1745-431F-98F5-C49853D8C9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05425" y="3727450"/>
                <a:ext cx="55563" cy="50800"/>
              </a:xfrm>
              <a:prstGeom prst="line">
                <a:avLst/>
              </a:prstGeom>
              <a:noFill/>
              <a:ln w="17463" cap="flat">
                <a:solidFill>
                  <a:srgbClr val="FFC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pic>
          <p:nvPicPr>
            <p:cNvPr id="103" name="Image 102">
              <a:extLst>
                <a:ext uri="{FF2B5EF4-FFF2-40B4-BE49-F238E27FC236}">
                  <a16:creationId xmlns:a16="http://schemas.microsoft.com/office/drawing/2014/main" id="{AA56AB0F-4572-4DAF-873D-9D077ADCB8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49" t="28525" r="18895" b="21368"/>
            <a:stretch/>
          </p:blipFill>
          <p:spPr>
            <a:xfrm>
              <a:off x="4341233" y="529329"/>
              <a:ext cx="465831" cy="348042"/>
            </a:xfrm>
            <a:prstGeom prst="rect">
              <a:avLst/>
            </a:prstGeom>
          </p:spPr>
        </p:pic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28557987-6B4D-42EE-BAAC-571D9BC05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26" t="9903" r="19116" b="14071"/>
            <a:stretch/>
          </p:blipFill>
          <p:spPr>
            <a:xfrm rot="20633882">
              <a:off x="3912777" y="725846"/>
              <a:ext cx="311810" cy="306537"/>
            </a:xfrm>
            <a:prstGeom prst="rect">
              <a:avLst/>
            </a:prstGeom>
          </p:spPr>
        </p:pic>
        <p:pic>
          <p:nvPicPr>
            <p:cNvPr id="105" name="Image 104">
              <a:extLst>
                <a:ext uri="{FF2B5EF4-FFF2-40B4-BE49-F238E27FC236}">
                  <a16:creationId xmlns:a16="http://schemas.microsoft.com/office/drawing/2014/main" id="{19C26E18-5122-4ED8-AE90-32C2C826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4861" y="587499"/>
              <a:ext cx="610265" cy="432035"/>
            </a:xfrm>
            <a:prstGeom prst="rect">
              <a:avLst/>
            </a:prstGeom>
          </p:spPr>
        </p:pic>
        <p:sp>
          <p:nvSpPr>
            <p:cNvPr id="106" name="Rectangle 66">
              <a:extLst>
                <a:ext uri="{FF2B5EF4-FFF2-40B4-BE49-F238E27FC236}">
                  <a16:creationId xmlns:a16="http://schemas.microsoft.com/office/drawing/2014/main" id="{957C2DDD-B557-4F9E-A4D7-B1775CF90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3259" y="1157272"/>
              <a:ext cx="306964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914400"/>
              <a:r>
                <a:rPr lang="en-US" sz="1400" b="1" u="sng" dirty="0">
                  <a:solidFill>
                    <a:srgbClr val="0033CC"/>
                  </a:solidFill>
                  <a:latin typeface="Trebuchet MS" panose="020B0603020202020204" pitchFamily="34" charset="0"/>
                </a:rPr>
                <a:t>Renewable </a:t>
              </a:r>
              <a:r>
                <a:rPr lang="en-US" altLang="fr-FR" sz="1400" b="1" u="sng" dirty="0">
                  <a:solidFill>
                    <a:srgbClr val="0033CC"/>
                  </a:solidFill>
                  <a:latin typeface="Trebuchet MS" panose="020B0603020202020204" pitchFamily="34" charset="0"/>
                </a:rPr>
                <a:t>Energy resources in the territories</a:t>
              </a:r>
            </a:p>
          </p:txBody>
        </p:sp>
        <p:sp>
          <p:nvSpPr>
            <p:cNvPr id="107" name="Rectangle 19">
              <a:extLst>
                <a:ext uri="{FF2B5EF4-FFF2-40B4-BE49-F238E27FC236}">
                  <a16:creationId xmlns:a16="http://schemas.microsoft.com/office/drawing/2014/main" id="{750CC175-0070-422F-A05D-52555920D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096" y="6453180"/>
              <a:ext cx="139337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914400"/>
              <a:r>
                <a:rPr lang="en-US" altLang="fr-FR" sz="1200" b="1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Education</a:t>
              </a:r>
            </a:p>
          </p:txBody>
        </p:sp>
        <p:sp>
          <p:nvSpPr>
            <p:cNvPr id="108" name="Oval 6">
              <a:extLst>
                <a:ext uri="{FF2B5EF4-FFF2-40B4-BE49-F238E27FC236}">
                  <a16:creationId xmlns:a16="http://schemas.microsoft.com/office/drawing/2014/main" id="{F3DBC0F4-D75A-4050-A851-562B2E4B34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631" y="269445"/>
              <a:ext cx="9347934" cy="6538826"/>
            </a:xfrm>
            <a:prstGeom prst="ellipse">
              <a:avLst/>
            </a:prstGeom>
            <a:noFill/>
            <a:ln w="39688" cap="flat">
              <a:solidFill>
                <a:srgbClr val="5B9BD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Rectangle 19">
              <a:extLst>
                <a:ext uri="{FF2B5EF4-FFF2-40B4-BE49-F238E27FC236}">
                  <a16:creationId xmlns:a16="http://schemas.microsoft.com/office/drawing/2014/main" id="{34828B10-438D-472F-9927-514EA8C17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5734" y="2759510"/>
              <a:ext cx="143616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914400"/>
              <a:r>
                <a:rPr lang="en-US" altLang="fr-FR" sz="1200" b="1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Engineering science</a:t>
              </a:r>
            </a:p>
          </p:txBody>
        </p:sp>
        <p:sp>
          <p:nvSpPr>
            <p:cNvPr id="110" name="Rectangle 19">
              <a:extLst>
                <a:ext uri="{FF2B5EF4-FFF2-40B4-BE49-F238E27FC236}">
                  <a16:creationId xmlns:a16="http://schemas.microsoft.com/office/drawing/2014/main" id="{A13C60A8-FC72-49B9-A576-C01CCCC4B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999" y="2927194"/>
              <a:ext cx="14361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914400"/>
              <a:r>
                <a:rPr lang="en-US" altLang="fr-FR" sz="1200" b="1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Physics, chemistry, materials</a:t>
              </a:r>
            </a:p>
          </p:txBody>
        </p:sp>
        <p:pic>
          <p:nvPicPr>
            <p:cNvPr id="111" name="Image 110">
              <a:extLst>
                <a:ext uri="{FF2B5EF4-FFF2-40B4-BE49-F238E27FC236}">
                  <a16:creationId xmlns:a16="http://schemas.microsoft.com/office/drawing/2014/main" id="{94A15D06-52F5-4D33-8E61-3191DF767E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67" t="367" r="22596" b="-268"/>
            <a:stretch/>
          </p:blipFill>
          <p:spPr>
            <a:xfrm>
              <a:off x="6914599" y="3318757"/>
              <a:ext cx="514589" cy="629779"/>
            </a:xfrm>
            <a:prstGeom prst="rect">
              <a:avLst/>
            </a:prstGeom>
          </p:spPr>
        </p:pic>
        <p:pic>
          <p:nvPicPr>
            <p:cNvPr id="112" name="Image 111">
              <a:extLst>
                <a:ext uri="{FF2B5EF4-FFF2-40B4-BE49-F238E27FC236}">
                  <a16:creationId xmlns:a16="http://schemas.microsoft.com/office/drawing/2014/main" id="{06BAD610-2F8E-4E12-A04A-BB3A517A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698301" y="2060515"/>
              <a:ext cx="811231" cy="555053"/>
            </a:xfrm>
            <a:prstGeom prst="rect">
              <a:avLst/>
            </a:prstGeom>
          </p:spPr>
        </p:pic>
        <p:pic>
          <p:nvPicPr>
            <p:cNvPr id="113" name="Image 112">
              <a:extLst>
                <a:ext uri="{FF2B5EF4-FFF2-40B4-BE49-F238E27FC236}">
                  <a16:creationId xmlns:a16="http://schemas.microsoft.com/office/drawing/2014/main" id="{28ED85F6-7A8F-4487-906A-A81198830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7095" y="2140074"/>
              <a:ext cx="1130447" cy="688545"/>
            </a:xfrm>
            <a:prstGeom prst="rect">
              <a:avLst/>
            </a:prstGeom>
          </p:spPr>
        </p:pic>
        <p:sp>
          <p:nvSpPr>
            <p:cNvPr id="114" name="Rectangle 15">
              <a:extLst>
                <a:ext uri="{FF2B5EF4-FFF2-40B4-BE49-F238E27FC236}">
                  <a16:creationId xmlns:a16="http://schemas.microsoft.com/office/drawing/2014/main" id="{152E1274-09C9-49CB-A0EE-F93B99E01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6681" y="5342400"/>
              <a:ext cx="4439146" cy="52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914400"/>
              <a:r>
                <a:rPr lang="en-US" altLang="fr-FR" sz="1400" b="1" u="sng" dirty="0">
                  <a:solidFill>
                    <a:srgbClr val="0033CC"/>
                  </a:solidFill>
                  <a:latin typeface="Trebuchet MS" panose="020B0603020202020204" pitchFamily="34" charset="0"/>
                </a:rPr>
                <a:t>Socio-economic and environmental impacts of energy policies </a:t>
              </a:r>
            </a:p>
          </p:txBody>
        </p:sp>
      </p:grpSp>
      <p:sp>
        <p:nvSpPr>
          <p:cNvPr id="100" name="ZoneTexte 99">
            <a:extLst>
              <a:ext uri="{FF2B5EF4-FFF2-40B4-BE49-F238E27FC236}">
                <a16:creationId xmlns:a16="http://schemas.microsoft.com/office/drawing/2014/main" id="{30864051-2206-4CAE-86C1-41C823952A63}"/>
              </a:ext>
            </a:extLst>
          </p:cNvPr>
          <p:cNvSpPr txBox="1"/>
          <p:nvPr/>
        </p:nvSpPr>
        <p:spPr>
          <a:xfrm>
            <a:off x="7855056" y="1531600"/>
            <a:ext cx="4294283" cy="42473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80975" lvl="3" indent="-180975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latin typeface="Trebuchet MS" panose="020B0603020202020204" pitchFamily="34" charset="0"/>
              </a:rPr>
              <a:t>Renewable </a:t>
            </a:r>
            <a:r>
              <a:rPr lang="en-US" altLang="fr-FR" b="1" dirty="0">
                <a:solidFill>
                  <a:srgbClr val="000000"/>
                </a:solidFill>
                <a:latin typeface="Trebuchet MS" panose="020B0603020202020204" pitchFamily="34" charset="0"/>
              </a:rPr>
              <a:t>Energy resources in the territories </a:t>
            </a:r>
            <a:r>
              <a:rPr lang="en-US" altLang="fr-FR" dirty="0">
                <a:solidFill>
                  <a:srgbClr val="0000FF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Current local </a:t>
            </a:r>
            <a:r>
              <a:rPr lang="en-US" dirty="0">
                <a:solidFill>
                  <a:srgbClr val="0000FF"/>
                </a:solidFill>
                <a:effectLst/>
              </a:rPr>
              <a:t>energy resources and prediction of their evolution with climate change)</a:t>
            </a:r>
            <a:endParaRPr lang="en-US" dirty="0"/>
          </a:p>
          <a:p>
            <a:pPr marL="180975" lvl="3" indent="-180975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latin typeface="Trebuchet MS" panose="020B0603020202020204" pitchFamily="34" charset="0"/>
              </a:rPr>
              <a:t>Renewable energies conversion </a:t>
            </a:r>
            <a:r>
              <a:rPr lang="en-US" dirty="0">
                <a:solidFill>
                  <a:srgbClr val="0000FF"/>
                </a:solidFill>
              </a:rPr>
              <a:t>(materials and process for Energy collection)</a:t>
            </a:r>
          </a:p>
          <a:p>
            <a:pPr marL="180975" lvl="3" indent="-180975">
              <a:buFont typeface="+mj-lt"/>
              <a:buAutoNum type="arabicPeriod"/>
            </a:pPr>
            <a:r>
              <a:rPr lang="en-US" altLang="fr-FR" b="1" dirty="0">
                <a:solidFill>
                  <a:srgbClr val="000000"/>
                </a:solidFill>
                <a:latin typeface="Trebuchet MS" panose="020B0603020202020204" pitchFamily="34" charset="0"/>
              </a:rPr>
              <a:t>Energy storage, transformation and distribution </a:t>
            </a:r>
            <a:r>
              <a:rPr lang="en-US" altLang="fr-FR" dirty="0">
                <a:solidFill>
                  <a:srgbClr val="0000FF"/>
                </a:solidFill>
              </a:rPr>
              <a:t>(Management of intermittent energy sources and response to local needs</a:t>
            </a:r>
            <a:r>
              <a:rPr lang="en-US" dirty="0">
                <a:solidFill>
                  <a:srgbClr val="0000FF"/>
                </a:solidFill>
                <a:effectLst/>
              </a:rPr>
              <a:t>)</a:t>
            </a:r>
            <a:endParaRPr lang="en-US" dirty="0"/>
          </a:p>
          <a:p>
            <a:pPr marL="180975" lvl="3" indent="-180975">
              <a:buFont typeface="+mj-lt"/>
              <a:buAutoNum type="arabicPeriod"/>
            </a:pPr>
            <a:r>
              <a:rPr lang="en-US" altLang="fr-FR" b="1" dirty="0">
                <a:solidFill>
                  <a:srgbClr val="000000"/>
                </a:solidFill>
                <a:latin typeface="Trebuchet MS" panose="020B0603020202020204" pitchFamily="34" charset="0"/>
              </a:rPr>
              <a:t>Socio-economic and environmental impacts of energy policies </a:t>
            </a:r>
            <a:r>
              <a:rPr lang="en-US" altLang="fr-FR" dirty="0">
                <a:solidFill>
                  <a:srgbClr val="0000FF"/>
                </a:solidFill>
              </a:rPr>
              <a:t>(Access to energy and the environmental impact of energy)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71A796-19CD-4658-988B-DA059E899381}"/>
              </a:ext>
            </a:extLst>
          </p:cNvPr>
          <p:cNvSpPr txBox="1"/>
          <p:nvPr/>
        </p:nvSpPr>
        <p:spPr>
          <a:xfrm>
            <a:off x="2708808" y="161612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Matching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events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66E74D-BE88-610B-563D-BA7CF11B346C}"/>
              </a:ext>
            </a:extLst>
          </p:cNvPr>
          <p:cNvSpPr txBox="1"/>
          <p:nvPr/>
        </p:nvSpPr>
        <p:spPr>
          <a:xfrm>
            <a:off x="2708808" y="1813466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Starting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grants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187CF51-740B-EB2E-2EAD-12C00C61B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887141"/>
              </p:ext>
            </p:extLst>
          </p:nvPr>
        </p:nvGraphicFramePr>
        <p:xfrm>
          <a:off x="552178" y="2887226"/>
          <a:ext cx="11377265" cy="1463040"/>
        </p:xfrm>
        <a:graphic>
          <a:graphicData uri="http://schemas.openxmlformats.org/drawingml/2006/table">
            <a:tbl>
              <a:tblPr/>
              <a:tblGrid>
                <a:gridCol w="11377265">
                  <a:extLst>
                    <a:ext uri="{9D8B030D-6E8A-4147-A177-3AD203B41FA5}">
                      <a16:colId xmlns:a16="http://schemas.microsoft.com/office/drawing/2014/main" val="3965505846"/>
                    </a:ext>
                  </a:extLst>
                </a:gridCol>
              </a:tblGrid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nb-NO" sz="1600" dirty="0">
                          <a:effectLst/>
                          <a:latin typeface="+mn-lt"/>
                        </a:rPr>
                        <a:t>Renewable energy for transport vehicles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46771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dirty="0">
                          <a:effectLst/>
                          <a:latin typeface="+mn-lt"/>
                        </a:rPr>
                        <a:t>Efficient Green </a:t>
                      </a:r>
                      <a:r>
                        <a:rPr lang="fr-FR" sz="1600" dirty="0" err="1">
                          <a:effectLst/>
                          <a:latin typeface="+mn-lt"/>
                        </a:rPr>
                        <a:t>Hydrogen</a:t>
                      </a:r>
                      <a:r>
                        <a:rPr lang="fr-FR" sz="1600" dirty="0">
                          <a:effectLst/>
                          <a:latin typeface="+mn-lt"/>
                        </a:rPr>
                        <a:t> </a:t>
                      </a:r>
                      <a:r>
                        <a:rPr lang="fr-FR" sz="1600" dirty="0" err="1">
                          <a:effectLst/>
                          <a:latin typeface="+mn-lt"/>
                        </a:rPr>
                        <a:t>Utilization</a:t>
                      </a:r>
                      <a:endParaRPr lang="fr-FR" sz="1600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18206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dirty="0">
                          <a:effectLst/>
                          <a:latin typeface="+mn-lt"/>
                        </a:rPr>
                        <a:t>UNITANE – </a:t>
                      </a:r>
                      <a:r>
                        <a:rPr lang="en-US" sz="1600" dirty="0" err="1">
                          <a:effectLst/>
                          <a:latin typeface="+mn-lt"/>
                        </a:rPr>
                        <a:t>UNITed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 towards the development of an innovative technology for solar </a:t>
                      </a:r>
                      <a:r>
                        <a:rPr lang="en-US" sz="1600" dirty="0" err="1">
                          <a:effectLst/>
                          <a:latin typeface="+mn-lt"/>
                        </a:rPr>
                        <a:t>methANE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 production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3969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dirty="0">
                          <a:effectLst/>
                          <a:latin typeface="+mn-lt"/>
                        </a:rPr>
                        <a:t>Rural Areas and Mountain Solar Energy Systems based on </a:t>
                      </a:r>
                      <a:r>
                        <a:rPr lang="en-US" sz="1600" dirty="0" err="1">
                          <a:effectLst/>
                          <a:latin typeface="+mn-lt"/>
                        </a:rPr>
                        <a:t>PhotoVoltaics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 - RAMSES-PV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628346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dirty="0">
                          <a:effectLst/>
                          <a:latin typeface="+mn-lt"/>
                        </a:rPr>
                        <a:t>RENALPS - Renewable Energies in the Alps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180153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dirty="0">
                          <a:effectLst/>
                          <a:latin typeface="+mn-lt"/>
                        </a:rPr>
                        <a:t>Exploring Plant Fibers: A Dual Solution for Sustainable Thermal Insulation and Food Packaging (</a:t>
                      </a:r>
                      <a:r>
                        <a:rPr lang="en-US" sz="1600" dirty="0" err="1">
                          <a:effectLst/>
                          <a:latin typeface="+mn-lt"/>
                        </a:rPr>
                        <a:t>FibTherFooP</a:t>
                      </a:r>
                      <a:r>
                        <a:rPr lang="en-US" sz="1600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464614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FCCA17F-6113-D31D-37E0-C70CEB36A2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701576"/>
              </p:ext>
            </p:extLst>
          </p:nvPr>
        </p:nvGraphicFramePr>
        <p:xfrm>
          <a:off x="552178" y="4790090"/>
          <a:ext cx="11377265" cy="1219200"/>
        </p:xfrm>
        <a:graphic>
          <a:graphicData uri="http://schemas.openxmlformats.org/drawingml/2006/table">
            <a:tbl>
              <a:tblPr/>
              <a:tblGrid>
                <a:gridCol w="11377265">
                  <a:extLst>
                    <a:ext uri="{9D8B030D-6E8A-4147-A177-3AD203B41FA5}">
                      <a16:colId xmlns:a16="http://schemas.microsoft.com/office/drawing/2014/main" val="4116080077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>
                          <a:effectLst/>
                        </a:rPr>
                        <a:t>BIOHYDROMILL: Bioelectrochemical Valorization of Olive Mill Wastewater for Sustainable Hydrogen and Methanol production and Storage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437562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dirty="0">
                          <a:effectLst/>
                        </a:rPr>
                        <a:t>IDEA-ERA Project: Developing an Integrated Approach to Evaluate Energy Autonomy of Isolated Activities in Rural Areas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46687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>
                          <a:effectLst/>
                        </a:rPr>
                        <a:t>Research of the photovoltaic hybrid systems in the mountain area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43795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dirty="0">
                          <a:effectLst/>
                        </a:rPr>
                        <a:t>Redefining sobriety in mountainous areas: from smart buildings to energy-sober communities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00445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dirty="0" err="1">
                          <a:effectLst/>
                        </a:rPr>
                        <a:t>Industrial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r>
                        <a:rPr lang="fr-FR" sz="1600" dirty="0" err="1">
                          <a:effectLst/>
                        </a:rPr>
                        <a:t>communities</a:t>
                      </a:r>
                      <a:r>
                        <a:rPr lang="fr-FR" sz="1600" dirty="0">
                          <a:effectLst/>
                        </a:rPr>
                        <a:t> in </a:t>
                      </a:r>
                      <a:r>
                        <a:rPr lang="fr-FR" sz="1600" dirty="0" err="1">
                          <a:effectLst/>
                        </a:rPr>
                        <a:t>mountainous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r>
                        <a:rPr lang="fr-FR" sz="1600" dirty="0" err="1">
                          <a:effectLst/>
                        </a:rPr>
                        <a:t>territories</a:t>
                      </a:r>
                      <a:endParaRPr lang="fr-FR" sz="160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176001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BD994179-7C7E-FE1C-835C-9F317A489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98" y="2457232"/>
            <a:ext cx="108215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cs typeface="Calibri" panose="020F0502020204030204" pitchFamily="34" charset="0"/>
              </a:rPr>
              <a:t>SG1: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Renewable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energy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mixes and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materials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for a more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sustainable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world (30/092024 – 30/09/2025)   </a:t>
            </a:r>
            <a:r>
              <a:rPr lang="fr-FR" sz="1600" b="1" dirty="0">
                <a:solidFill>
                  <a:srgbClr val="00B050"/>
                </a:solidFill>
              </a:rPr>
              <a:t>6 </a:t>
            </a:r>
            <a:r>
              <a:rPr lang="fr-FR" sz="1600" b="1" dirty="0" err="1">
                <a:solidFill>
                  <a:srgbClr val="00B050"/>
                </a:solidFill>
              </a:rPr>
              <a:t>projects</a:t>
            </a:r>
            <a:r>
              <a:rPr lang="fr-FR" sz="1600" b="1" dirty="0">
                <a:solidFill>
                  <a:srgbClr val="00B050"/>
                </a:solidFill>
              </a:rPr>
              <a:t> </a:t>
            </a:r>
            <a:r>
              <a:rPr lang="fr-FR" sz="1600" b="1" dirty="0" err="1">
                <a:solidFill>
                  <a:srgbClr val="00B050"/>
                </a:solidFill>
              </a:rPr>
              <a:t>funded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F0AB3F0-6D35-6F2D-E7EA-A81F32726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23" y="4429965"/>
            <a:ext cx="118813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cs typeface="Calibri" panose="020F0502020204030204" pitchFamily="34" charset="0"/>
              </a:rPr>
              <a:t>SG1: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Energy mixes in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mountain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communities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favoring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local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renewable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energies</a:t>
            </a:r>
            <a:r>
              <a:rPr lang="fr-FR" altLang="fr-FR" sz="1600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(15/052025 – 15/05/2026)    </a:t>
            </a:r>
            <a:r>
              <a:rPr lang="fr-FR" sz="1600" b="1" dirty="0">
                <a:solidFill>
                  <a:srgbClr val="00B050"/>
                </a:solidFill>
              </a:rPr>
              <a:t>5 </a:t>
            </a:r>
            <a:r>
              <a:rPr lang="fr-FR" sz="1600" b="1" dirty="0" err="1">
                <a:solidFill>
                  <a:srgbClr val="00B050"/>
                </a:solidFill>
              </a:rPr>
              <a:t>projects</a:t>
            </a:r>
            <a:r>
              <a:rPr lang="fr-FR" sz="1600" b="1" dirty="0">
                <a:solidFill>
                  <a:srgbClr val="00B050"/>
                </a:solidFill>
              </a:rPr>
              <a:t> </a:t>
            </a:r>
            <a:r>
              <a:rPr lang="fr-FR" sz="1600" b="1" dirty="0" err="1">
                <a:solidFill>
                  <a:srgbClr val="00B050"/>
                </a:solidFill>
              </a:rPr>
              <a:t>funded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6C8340A-D7A4-56F9-123F-98A5EADE5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290" y="973494"/>
            <a:ext cx="9009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cs typeface="Calibri" panose="020F0502020204030204" pitchFamily="34" charset="0"/>
              </a:rPr>
              <a:t>ME1: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Renewable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energy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mixes and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materials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for a more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sustainable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world </a:t>
            </a:r>
            <a:r>
              <a:rPr lang="fr-FR" altLang="fr-FR" sz="1600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Turin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December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 14-15, 2023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212F7963-775C-310A-1979-786405124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290" y="1339379"/>
            <a:ext cx="974510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b="1" dirty="0">
                <a:solidFill>
                  <a:srgbClr val="0000FF"/>
                </a:solidFill>
                <a:cs typeface="Calibri" panose="020F0502020204030204" pitchFamily="34" charset="0"/>
              </a:rPr>
              <a:t>ME 2: </a:t>
            </a:r>
            <a:r>
              <a:rPr lang="fr-FR" altLang="fr-FR" sz="1600" b="1" dirty="0">
                <a:solidFill>
                  <a:srgbClr val="000000"/>
                </a:solidFill>
                <a:cs typeface="Calibri" panose="020F0502020204030204" pitchFamily="34" charset="0"/>
              </a:rPr>
              <a:t>E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nergy mixes in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mountain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communities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favoring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local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renewable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energies</a:t>
            </a:r>
            <a:r>
              <a:rPr lang="fr-FR" altLang="fr-FR" sz="1600" b="1" dirty="0">
                <a:solidFill>
                  <a:srgbClr val="000000"/>
                </a:solidFill>
                <a:cs typeface="Calibri" panose="020F0502020204030204" pitchFamily="34" charset="0"/>
              </a:rPr>
              <a:t> 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Chambery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fr-FR" altLang="fr-FR" sz="1600" b="1" dirty="0" err="1">
                <a:solidFill>
                  <a:srgbClr val="00B050"/>
                </a:solidFill>
                <a:cs typeface="Calibri" panose="020F0502020204030204" pitchFamily="34" charset="0"/>
              </a:rPr>
              <a:t>O</a:t>
            </a: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ctober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 17-18, 2024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00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DC1997-6EAE-A677-7E7C-6B5A280F3F05}"/>
              </a:ext>
            </a:extLst>
          </p:cNvPr>
          <p:cNvSpPr/>
          <p:nvPr/>
        </p:nvSpPr>
        <p:spPr bwMode="auto">
          <a:xfrm>
            <a:off x="0" y="6180782"/>
            <a:ext cx="12193588" cy="67721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Noto Sans SC Regular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66BD9ED-C2CC-BC0B-E806-185CA55D169C}"/>
              </a:ext>
            </a:extLst>
          </p:cNvPr>
          <p:cNvSpPr txBox="1"/>
          <p:nvPr/>
        </p:nvSpPr>
        <p:spPr>
          <a:xfrm>
            <a:off x="3216474" y="2721139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Upcoming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summer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schools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  <a:p>
            <a:pPr algn="ctr"/>
            <a:endParaRPr lang="fr-F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F9502B0-4CF5-2907-F3DC-D559951FB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943162"/>
              </p:ext>
            </p:extLst>
          </p:nvPr>
        </p:nvGraphicFramePr>
        <p:xfrm>
          <a:off x="1639884" y="677218"/>
          <a:ext cx="10297144" cy="1962150"/>
        </p:xfrm>
        <a:graphic>
          <a:graphicData uri="http://schemas.openxmlformats.org/drawingml/2006/table">
            <a:tbl>
              <a:tblPr/>
              <a:tblGrid>
                <a:gridCol w="6552728">
                  <a:extLst>
                    <a:ext uri="{9D8B030D-6E8A-4147-A177-3AD203B41FA5}">
                      <a16:colId xmlns:a16="http://schemas.microsoft.com/office/drawing/2014/main" val="11608450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6791957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833005374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Topic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1" dirty="0">
                          <a:effectLst/>
                        </a:rPr>
                        <a:t>Place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date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462719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r>
                        <a:rPr lang="fr-FR" b="0" dirty="0">
                          <a:effectLst/>
                        </a:rPr>
                        <a:t>SUNMAT :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Critical Raw Material for Solar Development </a:t>
                      </a:r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0" dirty="0">
                          <a:effectLst/>
                        </a:rPr>
                        <a:t>USMB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0" dirty="0" err="1">
                          <a:effectLst/>
                        </a:rPr>
                        <a:t>November</a:t>
                      </a:r>
                      <a:r>
                        <a:rPr lang="fr-FR" b="0" dirty="0">
                          <a:effectLst/>
                        </a:rPr>
                        <a:t> 18–22 2024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2230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 b="0" dirty="0">
                          <a:effectLst/>
                        </a:rPr>
                        <a:t>Sustainable energy in rural areas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0" dirty="0">
                          <a:effectLst/>
                        </a:rPr>
                        <a:t>UNIZAR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0" dirty="0">
                          <a:effectLst/>
                        </a:rPr>
                        <a:t>July 21- 25   2025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6145365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 b="0" dirty="0">
                          <a:effectLst/>
                        </a:rPr>
                        <a:t>Combined Structural and Energy upgrade of buildings in rural areas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0" dirty="0">
                          <a:effectLst/>
                        </a:rPr>
                        <a:t>UNIBS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0" dirty="0" err="1">
                          <a:effectLst/>
                        </a:rPr>
                        <a:t>September</a:t>
                      </a:r>
                      <a:r>
                        <a:rPr lang="fr-FR" b="0" dirty="0">
                          <a:effectLst/>
                        </a:rPr>
                        <a:t> 08-12  2025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214618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 b="0" dirty="0" err="1">
                          <a:effectLst/>
                        </a:rPr>
                        <a:t>Datasun</a:t>
                      </a:r>
                      <a:r>
                        <a:rPr lang="en-US" b="0" dirty="0">
                          <a:effectLst/>
                        </a:rPr>
                        <a:t> II : Solar Energy in Territories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0" dirty="0">
                          <a:effectLst/>
                        </a:rPr>
                        <a:t>USMB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0" dirty="0" err="1">
                          <a:effectLst/>
                        </a:rPr>
                        <a:t>November</a:t>
                      </a:r>
                      <a:r>
                        <a:rPr lang="fr-FR" b="0" dirty="0">
                          <a:effectLst/>
                        </a:rPr>
                        <a:t> 17-21 2025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834603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F7DACB5-8C3C-6F4A-A256-3630F9DF0E15}"/>
              </a:ext>
            </a:extLst>
          </p:cNvPr>
          <p:cNvSpPr txBox="1"/>
          <p:nvPr/>
        </p:nvSpPr>
        <p:spPr>
          <a:xfrm>
            <a:off x="2208362" y="12099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last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summer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schools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organized</a:t>
            </a:r>
            <a:endParaRPr lang="fr-F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43BC41D-6FFE-1B41-F9A7-8F9624D82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524756"/>
              </p:ext>
            </p:extLst>
          </p:nvPr>
        </p:nvGraphicFramePr>
        <p:xfrm>
          <a:off x="1639883" y="3258326"/>
          <a:ext cx="10297145" cy="1569720"/>
        </p:xfrm>
        <a:graphic>
          <a:graphicData uri="http://schemas.openxmlformats.org/drawingml/2006/table">
            <a:tbl>
              <a:tblPr/>
              <a:tblGrid>
                <a:gridCol w="6632673">
                  <a:extLst>
                    <a:ext uri="{9D8B030D-6E8A-4147-A177-3AD203B41FA5}">
                      <a16:colId xmlns:a16="http://schemas.microsoft.com/office/drawing/2014/main" val="116084502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67919570"/>
                    </a:ext>
                  </a:extLst>
                </a:gridCol>
                <a:gridCol w="2440336">
                  <a:extLst>
                    <a:ext uri="{9D8B030D-6E8A-4147-A177-3AD203B41FA5}">
                      <a16:colId xmlns:a16="http://schemas.microsoft.com/office/drawing/2014/main" val="833005374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Topic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1" dirty="0">
                          <a:effectLst/>
                        </a:rPr>
                        <a:t>Place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date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462719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effectLst/>
                        </a:rPr>
                        <a:t>SUN2C : </a:t>
                      </a:r>
                      <a:r>
                        <a:rPr lang="en-US" b="0" dirty="0"/>
                        <a:t>Solar energy for buildings: from components to cities"</a:t>
                      </a:r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0" dirty="0">
                          <a:effectLst/>
                        </a:rPr>
                        <a:t>USMB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0" dirty="0" err="1">
                          <a:effectLst/>
                        </a:rPr>
                        <a:t>November</a:t>
                      </a:r>
                      <a:r>
                        <a:rPr lang="fr-FR" b="0" dirty="0">
                          <a:effectLst/>
                        </a:rPr>
                        <a:t> 2026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2230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effectLst/>
                        </a:rPr>
                        <a:t>Combined Structural and Energy upgrade of buildings in rural areas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0" dirty="0">
                          <a:effectLst/>
                        </a:rPr>
                        <a:t>USMB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effectLst/>
                        </a:rPr>
                        <a:t>July 2026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6145365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 b="0" dirty="0" err="1">
                          <a:effectLst/>
                        </a:rPr>
                        <a:t>Energie</a:t>
                      </a:r>
                      <a:r>
                        <a:rPr lang="en-US" b="0" dirty="0">
                          <a:effectLst/>
                        </a:rPr>
                        <a:t> </a:t>
                      </a:r>
                      <a:r>
                        <a:rPr lang="en-US" b="0" dirty="0" err="1">
                          <a:effectLst/>
                        </a:rPr>
                        <a:t>renouvelable</a:t>
                      </a:r>
                      <a:r>
                        <a:rPr lang="en-US" b="0" dirty="0">
                          <a:effectLst/>
                        </a:rPr>
                        <a:t> et </a:t>
                      </a:r>
                      <a:r>
                        <a:rPr lang="en-US" b="0" dirty="0" err="1">
                          <a:effectLst/>
                        </a:rPr>
                        <a:t>entrepreneuriat</a:t>
                      </a:r>
                      <a:r>
                        <a:rPr lang="en-US" b="0" dirty="0">
                          <a:effectLst/>
                        </a:rPr>
                        <a:t> (in French)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0" dirty="0">
                          <a:effectLst/>
                        </a:rPr>
                        <a:t>Chamonix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0" dirty="0" err="1">
                          <a:effectLst/>
                        </a:rPr>
                        <a:t>Jully</a:t>
                      </a:r>
                      <a:r>
                        <a:rPr lang="fr-FR" b="0" dirty="0">
                          <a:effectLst/>
                        </a:rPr>
                        <a:t> 2026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21461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CAFA00F-6592-9D16-F21A-07B37EF6D8C4}"/>
              </a:ext>
            </a:extLst>
          </p:cNvPr>
          <p:cNvSpPr txBox="1"/>
          <p:nvPr/>
        </p:nvSpPr>
        <p:spPr>
          <a:xfrm>
            <a:off x="3072458" y="4969950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Upcoming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Workshop</a:t>
            </a:r>
          </a:p>
          <a:p>
            <a:pPr algn="ctr"/>
            <a:endParaRPr lang="fr-F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10069F0-4A53-0CB7-9A1E-6087477F9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963933"/>
              </p:ext>
            </p:extLst>
          </p:nvPr>
        </p:nvGraphicFramePr>
        <p:xfrm>
          <a:off x="1560290" y="5468820"/>
          <a:ext cx="10376736" cy="1177290"/>
        </p:xfrm>
        <a:graphic>
          <a:graphicData uri="http://schemas.openxmlformats.org/drawingml/2006/table">
            <a:tbl>
              <a:tblPr/>
              <a:tblGrid>
                <a:gridCol w="7001252">
                  <a:extLst>
                    <a:ext uri="{9D8B030D-6E8A-4147-A177-3AD203B41FA5}">
                      <a16:colId xmlns:a16="http://schemas.microsoft.com/office/drawing/2014/main" val="2571833940"/>
                    </a:ext>
                  </a:extLst>
                </a:gridCol>
                <a:gridCol w="1122842">
                  <a:extLst>
                    <a:ext uri="{9D8B030D-6E8A-4147-A177-3AD203B41FA5}">
                      <a16:colId xmlns:a16="http://schemas.microsoft.com/office/drawing/2014/main" val="2216482398"/>
                    </a:ext>
                  </a:extLst>
                </a:gridCol>
                <a:gridCol w="2252642">
                  <a:extLst>
                    <a:ext uri="{9D8B030D-6E8A-4147-A177-3AD203B41FA5}">
                      <a16:colId xmlns:a16="http://schemas.microsoft.com/office/drawing/2014/main" val="1641843798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Topic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1" dirty="0">
                          <a:effectLst/>
                        </a:rPr>
                        <a:t>Place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date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790738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effectLst/>
                        </a:rPr>
                        <a:t>Presentation of the results obtained during SG1</a:t>
                      </a:r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0" dirty="0">
                          <a:effectLst/>
                        </a:rPr>
                        <a:t>online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0" dirty="0">
                          <a:effectLst/>
                        </a:rPr>
                        <a:t>March 2026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174453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effectLst/>
                        </a:rPr>
                        <a:t>Call for projects AG - call for expressions of interest setting up of consortia</a:t>
                      </a:r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207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881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EB062D7-80AB-4221-9A5E-C7B5F48F5EE5}"/>
              </a:ext>
            </a:extLst>
          </p:cNvPr>
          <p:cNvGraphicFramePr>
            <a:graphicFrameLocks noGrp="1"/>
          </p:cNvGraphicFramePr>
          <p:nvPr/>
        </p:nvGraphicFramePr>
        <p:xfrm>
          <a:off x="682725" y="2271886"/>
          <a:ext cx="3528392" cy="3498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3580705446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3045190495"/>
                    </a:ext>
                  </a:extLst>
                </a:gridCol>
              </a:tblGrid>
              <a:tr h="30733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1" u="none" strike="noStrike" dirty="0">
                          <a:solidFill>
                            <a:srgbClr val="0000FF"/>
                          </a:solidFill>
                          <a:effectLst/>
                          <a:latin typeface="+mj-lt"/>
                        </a:rPr>
                        <a:t>UBI</a:t>
                      </a:r>
                      <a:endParaRPr lang="fr-FR" sz="1400" b="1" i="0" u="none" strike="noStrike" dirty="0">
                        <a:solidFill>
                          <a:srgbClr val="0000FF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400" b="1" u="none" strike="noStrike" dirty="0">
                          <a:solidFill>
                            <a:srgbClr val="0000FF"/>
                          </a:solidFill>
                          <a:effectLst/>
                          <a:latin typeface="+mj-lt"/>
                        </a:rPr>
                        <a:t>António Marques Cardoso </a:t>
                      </a:r>
                      <a:endParaRPr lang="pt-BR" sz="1400" b="1" i="0" u="none" strike="noStrike" dirty="0">
                        <a:solidFill>
                          <a:srgbClr val="0000FF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34373"/>
                  </a:ext>
                </a:extLst>
              </a:tr>
              <a:tr h="311158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IPG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pt-B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Rui António Pitarma S. Cunha Ferreira</a:t>
                      </a: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737856"/>
                  </a:ext>
                </a:extLst>
              </a:tr>
              <a:tr h="279003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UNIZAR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pt-B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Maria Paz Comech </a:t>
                      </a: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893808"/>
                  </a:ext>
                </a:extLst>
              </a:tr>
              <a:tr h="30733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UPNA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s-E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Iñigo de la Parra </a:t>
                      </a: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093307"/>
                  </a:ext>
                </a:extLst>
              </a:tr>
              <a:tr h="265106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UPPA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fr-FR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Stephanie</a:t>
                      </a:r>
                      <a:r>
                        <a:rPr lang="fr-F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Dechezelles</a:t>
                      </a:r>
                      <a:endParaRPr lang="fr-FR" sz="140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808689"/>
                  </a:ext>
                </a:extLst>
              </a:tr>
              <a:tr h="30733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1" u="none" strike="noStrike" dirty="0">
                          <a:solidFill>
                            <a:srgbClr val="0000FF"/>
                          </a:solidFill>
                          <a:effectLst/>
                          <a:latin typeface="+mj-lt"/>
                        </a:rPr>
                        <a:t>USMB</a:t>
                      </a:r>
                      <a:endParaRPr lang="fr-FR" sz="1400" b="1" i="0" u="none" strike="noStrike" dirty="0">
                        <a:solidFill>
                          <a:srgbClr val="0000FF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de-DE" sz="1400" b="1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Benoit Stutz </a:t>
                      </a: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518008"/>
                  </a:ext>
                </a:extLst>
              </a:tr>
              <a:tr h="30733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HESSO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fr-FR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Amelric</a:t>
                      </a:r>
                      <a:r>
                        <a:rPr lang="fr-F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Ortlieb</a:t>
                      </a:r>
                      <a:r>
                        <a:rPr lang="fr-F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068846"/>
                  </a:ext>
                </a:extLst>
              </a:tr>
              <a:tr h="312911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UNITO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fr-F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Sergio </a:t>
                      </a:r>
                      <a:r>
                        <a:rPr lang="fr-FR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Vinciguerra</a:t>
                      </a:r>
                      <a:r>
                        <a:rPr lang="fr-F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018240"/>
                  </a:ext>
                </a:extLst>
              </a:tr>
              <a:tr h="307337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UNIBS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Lucio Zavanella </a:t>
                      </a: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619346"/>
                  </a:ext>
                </a:extLst>
              </a:tr>
              <a:tr h="287315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UVT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de-DE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Daniel </a:t>
                      </a:r>
                      <a:r>
                        <a:rPr lang="de-DE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Vizman</a:t>
                      </a:r>
                      <a:endParaRPr lang="de-DE" sz="140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607273"/>
                  </a:ext>
                </a:extLst>
              </a:tr>
              <a:tr h="248182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UNITBV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fr-FR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Macedon</a:t>
                      </a:r>
                      <a:r>
                        <a:rPr lang="fr-F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Moldovan</a:t>
                      </a:r>
                      <a:r>
                        <a:rPr lang="fr-F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285" marR="6285" marT="62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360054"/>
                  </a:ext>
                </a:extLst>
              </a:tr>
              <a:tr h="257941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CHNU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fr-FR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Dmytro</a:t>
                      </a:r>
                      <a:r>
                        <a:rPr lang="fr-F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Koziarskyi</a:t>
                      </a:r>
                      <a:r>
                        <a:rPr lang="fr-F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285" marR="6285" marT="62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7026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5C1DF15-384F-4E38-876B-7FCB5BA240F0}"/>
              </a:ext>
            </a:extLst>
          </p:cNvPr>
          <p:cNvSpPr txBox="1"/>
          <p:nvPr/>
        </p:nvSpPr>
        <p:spPr>
          <a:xfrm>
            <a:off x="624186" y="1389141"/>
            <a:ext cx="38884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3399"/>
                </a:solidFill>
              </a:rPr>
              <a:t>Leader, co-leader, appointed representative per university</a:t>
            </a:r>
            <a:endParaRPr lang="fr-FR" sz="2400" b="1" dirty="0">
              <a:solidFill>
                <a:srgbClr val="003399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76022AD-3986-4F44-8CD7-CDE8B20951B3}"/>
              </a:ext>
            </a:extLst>
          </p:cNvPr>
          <p:cNvSpPr txBox="1"/>
          <p:nvPr/>
        </p:nvSpPr>
        <p:spPr>
          <a:xfrm>
            <a:off x="4941660" y="2564904"/>
            <a:ext cx="66277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3399"/>
                </a:solidFill>
              </a:rPr>
              <a:t>Number of people participating in hub activities </a:t>
            </a:r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250 researchers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Cartography 2: 123 projects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10BEAD-9D2E-4F75-B5E3-61C79C1F5132}"/>
              </a:ext>
            </a:extLst>
          </p:cNvPr>
          <p:cNvSpPr txBox="1"/>
          <p:nvPr/>
        </p:nvSpPr>
        <p:spPr>
          <a:xfrm>
            <a:off x="4941660" y="4154280"/>
            <a:ext cx="69877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3399"/>
                </a:solidFill>
              </a:rPr>
              <a:t>Main project for 2025-2026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Matching event &amp; Starting grants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MSCA PHD </a:t>
            </a:r>
            <a:r>
              <a:rPr lang="en-US" sz="2400" dirty="0" err="1">
                <a:solidFill>
                  <a:schemeClr val="tx1"/>
                </a:solidFill>
              </a:rPr>
              <a:t>Cofund</a:t>
            </a:r>
            <a:r>
              <a:rPr lang="en-US" sz="2400" dirty="0">
                <a:solidFill>
                  <a:schemeClr val="tx1"/>
                </a:solidFill>
              </a:rPr>
              <a:t> (July 2025)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GE Master double diploma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1AB38F4-6BC3-4488-9F6A-139E6CF9ED87}"/>
              </a:ext>
            </a:extLst>
          </p:cNvPr>
          <p:cNvSpPr txBox="1"/>
          <p:nvPr/>
        </p:nvSpPr>
        <p:spPr>
          <a:xfrm>
            <a:off x="2570339" y="37590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ctr">
              <a:defRPr sz="2400" b="1" i="1" u="sng">
                <a:solidFill>
                  <a:schemeClr val="tx1"/>
                </a:solidFill>
              </a:defRPr>
            </a:lvl1pPr>
          </a:lstStyle>
          <a:p>
            <a:r>
              <a:rPr lang="en-US" sz="2800" dirty="0"/>
              <a:t>Practical information on the GE hub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D0ED3C-9A2C-4A8D-9A72-4C4D7B13F3D2}"/>
              </a:ext>
            </a:extLst>
          </p:cNvPr>
          <p:cNvSpPr txBox="1"/>
          <p:nvPr/>
        </p:nvSpPr>
        <p:spPr bwMode="auto">
          <a:xfrm>
            <a:off x="4941660" y="1389141"/>
            <a:ext cx="69877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</a:rPr>
              <a:t>Core competence</a:t>
            </a:r>
            <a:endParaRPr dirty="0"/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Physics, Chemistry, materials, engineering, law, economics, social sciences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378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3679719" name="ZoneTexte 2"/>
          <p:cNvSpPr txBox="1"/>
          <p:nvPr/>
        </p:nvSpPr>
        <p:spPr bwMode="auto">
          <a:xfrm>
            <a:off x="2712418" y="96333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i="1" u="sng">
                <a:solidFill>
                  <a:schemeClr val="tx1"/>
                </a:solidFill>
              </a:rPr>
              <a:t>Hub sub-themes</a:t>
            </a:r>
            <a:endParaRPr lang="en-US" sz="2400"/>
          </a:p>
        </p:txBody>
      </p:sp>
      <p:sp>
        <p:nvSpPr>
          <p:cNvPr id="1546835992" name="Rectangle 1"/>
          <p:cNvSpPr>
            <a:spLocks noChangeArrowheads="1"/>
          </p:cNvSpPr>
          <p:nvPr/>
        </p:nvSpPr>
        <p:spPr bwMode="auto">
          <a:xfrm>
            <a:off x="1512035" y="-146903"/>
            <a:ext cx="9145016" cy="93027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b" anchorCtr="1">
            <a:noAutofit/>
          </a:bodyPr>
          <a:lstStyle/>
          <a:p>
            <a:pPr algn="ctr" defTabSz="914400">
              <a:lnSpc>
                <a:spcPct val="90000"/>
              </a:lnSpc>
              <a:tabLst>
                <a:tab pos="0" algn="l"/>
              </a:tabLst>
              <a:defRPr/>
            </a:pPr>
            <a:r>
              <a:rPr lang="en-GB" sz="3200" b="1" spc="-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Circular Economy and Environment (CEE) hub</a:t>
            </a:r>
            <a:endParaRPr/>
          </a:p>
        </p:txBody>
      </p:sp>
      <p:sp>
        <p:nvSpPr>
          <p:cNvPr id="1785634730" name="Text Placeholder 3"/>
          <p:cNvSpPr>
            <a:spLocks noGrp="1"/>
          </p:cNvSpPr>
          <p:nvPr>
            <p:ph type="body" sz="half" idx="1"/>
          </p:nvPr>
        </p:nvSpPr>
        <p:spPr bwMode="auto">
          <a:xfrm>
            <a:off x="611981" y="1949753"/>
            <a:ext cx="10969625" cy="397351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1800"/>
              </a:spcBef>
              <a:defRPr/>
            </a:pPr>
            <a:r>
              <a:rPr lang="en-US" sz="2400">
                <a:solidFill>
                  <a:schemeClr val="tx1"/>
                </a:solidFill>
              </a:rPr>
              <a:t>1. Socio-economic dimensions and impacts assessment</a:t>
            </a:r>
            <a:endParaRPr/>
          </a:p>
          <a:p>
            <a:pPr>
              <a:lnSpc>
                <a:spcPct val="150000"/>
              </a:lnSpc>
              <a:spcBef>
                <a:spcPts val="1800"/>
              </a:spcBef>
              <a:defRPr/>
            </a:pPr>
            <a:r>
              <a:rPr lang="en-US" sz="2400">
                <a:solidFill>
                  <a:schemeClr val="tx1"/>
                </a:solidFill>
              </a:rPr>
              <a:t>2. Sustainability of economic activities in rural and mountain areas</a:t>
            </a:r>
            <a:endParaRPr/>
          </a:p>
          <a:p>
            <a:pPr>
              <a:lnSpc>
                <a:spcPct val="150000"/>
              </a:lnSpc>
              <a:spcBef>
                <a:spcPts val="1800"/>
              </a:spcBef>
              <a:defRPr/>
            </a:pPr>
            <a:r>
              <a:rPr lang="en-US" sz="2400">
                <a:solidFill>
                  <a:schemeClr val="tx1"/>
                </a:solidFill>
              </a:rPr>
              <a:t>3. Circularity and sustainability in water management</a:t>
            </a:r>
            <a:endParaRPr/>
          </a:p>
          <a:p>
            <a:pPr>
              <a:lnSpc>
                <a:spcPct val="150000"/>
              </a:lnSpc>
              <a:spcBef>
                <a:spcPts val="1800"/>
              </a:spcBef>
              <a:defRPr/>
            </a:pPr>
            <a:r>
              <a:rPr lang="en-US" sz="2400">
                <a:solidFill>
                  <a:schemeClr val="tx1"/>
                </a:solidFill>
              </a:rPr>
              <a:t>4. Waste materials: prevention, recovery, recycling and reuse</a:t>
            </a:r>
            <a:endParaRPr/>
          </a:p>
          <a:p>
            <a:pPr>
              <a:lnSpc>
                <a:spcPct val="150000"/>
              </a:lnSpc>
              <a:spcBef>
                <a:spcPts val="1800"/>
              </a:spcBef>
              <a:defRPr/>
            </a:pPr>
            <a:r>
              <a:rPr lang="en-US" sz="2400">
                <a:solidFill>
                  <a:schemeClr val="tx1"/>
                </a:solidFill>
              </a:rPr>
              <a:t>5. Processes and technological solutions for circular economy and environment</a:t>
            </a:r>
            <a:endParaRPr/>
          </a:p>
          <a:p>
            <a:pPr>
              <a:defRPr/>
            </a:pP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1753846708" name="Image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8193480" y="1700808"/>
            <a:ext cx="1887439" cy="1168122"/>
          </a:xfrm>
          <a:prstGeom prst="rect">
            <a:avLst/>
          </a:prstGeom>
        </p:spPr>
      </p:pic>
      <p:pic>
        <p:nvPicPr>
          <p:cNvPr id="2134673515" name="Image 7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7943812" y="3393683"/>
            <a:ext cx="1392969" cy="1101265"/>
          </a:xfrm>
          <a:prstGeom prst="rect">
            <a:avLst/>
          </a:prstGeom>
        </p:spPr>
      </p:pic>
      <p:pic>
        <p:nvPicPr>
          <p:cNvPr id="52611784" name="Image 9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9323395" y="4295636"/>
            <a:ext cx="1515046" cy="795399"/>
          </a:xfrm>
          <a:prstGeom prst="rect">
            <a:avLst/>
          </a:prstGeom>
        </p:spPr>
      </p:pic>
      <p:pic>
        <p:nvPicPr>
          <p:cNvPr id="1934947339" name="Image 11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10417274" y="5157192"/>
            <a:ext cx="1619680" cy="83579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6350407" name="ZoneTexte 1"/>
          <p:cNvSpPr txBox="1"/>
          <p:nvPr/>
        </p:nvSpPr>
        <p:spPr bwMode="auto">
          <a:xfrm>
            <a:off x="2708807" y="161611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200" b="1" spc="-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Matching events</a:t>
            </a:r>
          </a:p>
        </p:txBody>
      </p:sp>
      <p:sp>
        <p:nvSpPr>
          <p:cNvPr id="1655840682" name="ZoneTexte 3"/>
          <p:cNvSpPr txBox="1"/>
          <p:nvPr/>
        </p:nvSpPr>
        <p:spPr bwMode="auto">
          <a:xfrm>
            <a:off x="2708807" y="1813466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200" b="1" spc="-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Starting grants</a:t>
            </a:r>
          </a:p>
        </p:txBody>
      </p:sp>
      <p:graphicFrame>
        <p:nvGraphicFramePr>
          <p:cNvPr id="567004744" name="Tableau 5"/>
          <p:cNvGraphicFramePr>
            <a:graphicFrameLocks noGrp="1"/>
          </p:cNvGraphicFramePr>
          <p:nvPr/>
        </p:nvGraphicFramePr>
        <p:xfrm>
          <a:off x="552177" y="2692717"/>
          <a:ext cx="11377265" cy="1706880"/>
        </p:xfrm>
        <a:graphic>
          <a:graphicData uri="http://schemas.openxmlformats.org/drawingml/2006/table">
            <a:tbl>
              <a:tblPr/>
              <a:tblGrid>
                <a:gridCol w="11377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65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VALOR-NET:   Valorizing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Agro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-Food Byproducts through a UNITA Collaborative Network for   Circular Economy Solutions</a:t>
                      </a:r>
                      <a:endParaRPr sz="1600" dirty="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Conversion   of Captured Carbon Dioxide from industrial effluents to Methanol with   Renewable Hydrogen</a:t>
                      </a:r>
                      <a:endParaRPr sz="1600" dirty="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Waste-to-Fertiliser   solutions for circular and sustainable farming in rural UNITA regions (WAFER)</a:t>
                      </a:r>
                      <a:endParaRPr sz="160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Composites   from Wool Keratin for Circular Applications</a:t>
                      </a:r>
                      <a:endParaRPr sz="160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New   materials and methods for monitoring and advanced treatment of urban   wastewater in the frame of circular economy. Make Water Clear</a:t>
                      </a:r>
                      <a:endParaRPr sz="160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REVIVE –   Research and Valorization of Industrial Vegetable By-products for   co-sustainable Solutions</a:t>
                      </a:r>
                      <a:endParaRPr sz="1600" dirty="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78332911" name="Tableau 6"/>
          <p:cNvGraphicFramePr>
            <a:graphicFrameLocks noGrp="1"/>
          </p:cNvGraphicFramePr>
          <p:nvPr/>
        </p:nvGraphicFramePr>
        <p:xfrm>
          <a:off x="552178" y="4790090"/>
          <a:ext cx="11377265" cy="1463040"/>
        </p:xfrm>
        <a:graphic>
          <a:graphicData uri="http://schemas.openxmlformats.org/drawingml/2006/table">
            <a:tbl>
              <a:tblPr/>
              <a:tblGrid>
                <a:gridCol w="11377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Social, economic and legal   challenges in water governance for a climate-resilient and sustainable future</a:t>
                      </a:r>
                      <a:endParaRPr sz="240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CIRCLE-Food:   Empowering small businesses from food sector to generate circularity through   local policies, branding, and knowledge exchange</a:t>
                      </a:r>
                      <a:endParaRPr sz="240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Strategic   Planning for Open Educational Resources on Risk, Sustainability and   Uncertainty</a:t>
                      </a:r>
                      <a:endParaRPr sz="240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Climate   Law Investigation Meaning Approach Transition Environment (CLIMATE)</a:t>
                      </a:r>
                      <a:endParaRPr sz="240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Circulatio Vini - A circular economy approach for wine   production in European rural and mountain regions</a:t>
                      </a:r>
                      <a:endParaRPr sz="240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3629746" name="Rectangle 1"/>
          <p:cNvSpPr>
            <a:spLocks noChangeArrowheads="1"/>
          </p:cNvSpPr>
          <p:nvPr/>
        </p:nvSpPr>
        <p:spPr bwMode="auto">
          <a:xfrm>
            <a:off x="171797" y="2329812"/>
            <a:ext cx="10823698" cy="33563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>
              <a:defRPr/>
            </a:pPr>
            <a:r>
              <a:rPr lang="fr-FR" sz="1600" b="1" i="0" u="none" strike="noStrike" cap="none" dirty="0">
                <a:ln>
                  <a:noFill/>
                </a:ln>
                <a:solidFill>
                  <a:srgbClr val="0000FF"/>
                </a:solidFill>
                <a:cs typeface="Calibri"/>
              </a:rPr>
              <a:t> 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Topic 1: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Technical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 and innovative solutions for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environmental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sustainability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 and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circular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economy</a:t>
            </a:r>
            <a:endParaRPr lang="fr-FR" sz="1600" b="0" i="0" u="none" strike="noStrike" cap="none" dirty="0">
              <a:ln>
                <a:noFill/>
              </a:ln>
              <a:solidFill>
                <a:schemeClr val="tx1"/>
              </a:solidFill>
              <a:latin typeface="Arial"/>
            </a:endParaRPr>
          </a:p>
        </p:txBody>
      </p:sp>
      <p:sp>
        <p:nvSpPr>
          <p:cNvPr id="691534872" name="Rectangle 2"/>
          <p:cNvSpPr>
            <a:spLocks noChangeArrowheads="1"/>
          </p:cNvSpPr>
          <p:nvPr/>
        </p:nvSpPr>
        <p:spPr bwMode="auto">
          <a:xfrm>
            <a:off x="171797" y="4409122"/>
            <a:ext cx="11882759" cy="33563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i="0" u="none" strike="noStrike" cap="none" spc="0">
                <a:ln>
                  <a:noFill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Topic 2: Social, economic and legal changes for environmental sustainability and circular economy</a:t>
            </a:r>
            <a:endParaRPr lang="fr-FR" sz="1600" b="1" i="0" u="none" strike="noStrike" cap="none" spc="0">
              <a:ln>
                <a:noFill/>
              </a:ln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1566251253" name="Rectangle 1"/>
          <p:cNvSpPr>
            <a:spLocks noChangeArrowheads="1"/>
          </p:cNvSpPr>
          <p:nvPr/>
        </p:nvSpPr>
        <p:spPr bwMode="auto">
          <a:xfrm>
            <a:off x="1166037" y="1070775"/>
            <a:ext cx="1076340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dirty="0">
                <a:ln>
                  <a:noFill/>
                </a:ln>
                <a:solidFill>
                  <a:srgbClr val="0000FF"/>
                </a:solidFill>
                <a:cs typeface="Calibri"/>
              </a:rPr>
              <a:t>ME1: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Technical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and innovative solutions for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environmental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sustainability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and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circular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economy</a:t>
            </a:r>
            <a:r>
              <a:rPr lang="fr-FR" sz="1600" spc="0" dirty="0">
                <a:solidFill>
                  <a:srgbClr val="00B050"/>
                </a:solidFill>
                <a:latin typeface="Arial"/>
                <a:ea typeface="Calibri"/>
                <a:cs typeface="Calibri"/>
              </a:rPr>
              <a:t> 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UNIZAR  </a:t>
            </a:r>
            <a:r>
              <a:rPr lang="fr-FR" sz="1600" b="1" i="0" u="none" strike="noStrike" cap="none" spc="0" dirty="0" err="1">
                <a:ln>
                  <a:noFill/>
                </a:ln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January</a:t>
            </a:r>
            <a:r>
              <a:rPr lang="fr-FR" sz="1600" b="1" i="0" u="none" strike="noStrike" cap="none" spc="0" dirty="0">
                <a:ln>
                  <a:noFill/>
                </a:ln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 22-23,  2025</a:t>
            </a:r>
            <a:endParaRPr lang="fr-FR" sz="1600" b="1" i="0" u="none" strike="noStrike" cap="none" spc="0" dirty="0">
              <a:ln>
                <a:noFill/>
              </a:ln>
              <a:solidFill>
                <a:srgbClr val="00B050"/>
              </a:solidFill>
              <a:latin typeface="Calibri"/>
              <a:cs typeface="Calibri"/>
            </a:endParaRPr>
          </a:p>
        </p:txBody>
      </p:sp>
      <p:sp>
        <p:nvSpPr>
          <p:cNvPr id="1769849338" name="Rectangle 2"/>
          <p:cNvSpPr>
            <a:spLocks noChangeArrowheads="1"/>
          </p:cNvSpPr>
          <p:nvPr/>
        </p:nvSpPr>
        <p:spPr bwMode="auto">
          <a:xfrm>
            <a:off x="1146417" y="1418854"/>
            <a:ext cx="11047171" cy="33563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rgbClr val="0000FF"/>
                </a:solidFill>
                <a:cs typeface="Calibri"/>
              </a:rPr>
              <a:t>ME 2: </a:t>
            </a:r>
            <a:r>
              <a:rPr lang="fr-FR" sz="1600" b="1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Social, </a:t>
            </a:r>
            <a:r>
              <a:rPr lang="fr-FR" sz="1600" b="1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economic</a:t>
            </a:r>
            <a:r>
              <a:rPr lang="fr-FR" sz="1600" b="1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and </a:t>
            </a:r>
            <a:r>
              <a:rPr lang="fr-FR" sz="1600" b="1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legal</a:t>
            </a:r>
            <a:r>
              <a:rPr lang="fr-FR" sz="1600" b="1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challenges for </a:t>
            </a:r>
            <a:r>
              <a:rPr lang="fr-FR" sz="1600" b="1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environmental</a:t>
            </a:r>
            <a:r>
              <a:rPr lang="fr-FR" sz="1600" b="1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1600" b="1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sustainability</a:t>
            </a:r>
            <a:r>
              <a:rPr lang="fr-FR" sz="1600" b="1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and </a:t>
            </a:r>
            <a:r>
              <a:rPr lang="fr-FR" sz="1600" b="1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circular</a:t>
            </a:r>
            <a:r>
              <a:rPr lang="fr-FR" sz="1600" b="1" i="0" u="none" strike="noStrike" cap="none" spc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1600" b="1" i="0" u="none" strike="noStrike" cap="none" spc="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economy</a:t>
            </a:r>
            <a:r>
              <a:rPr lang="fr-FR" sz="1600" b="1" dirty="0"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1600" b="1" i="0" u="none" strike="noStrike" cap="none" spc="0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UVT March 18-19, 2025</a:t>
            </a:r>
            <a:endParaRPr lang="fr-FR" sz="1600" b="1" i="0" u="none" strike="noStrike" cap="none" spc="0" dirty="0">
              <a:solidFill>
                <a:srgbClr val="00B05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1761214" name="ZoneTexte 1"/>
          <p:cNvSpPr txBox="1"/>
          <p:nvPr/>
        </p:nvSpPr>
        <p:spPr bwMode="auto">
          <a:xfrm>
            <a:off x="3648521" y="2932184"/>
            <a:ext cx="4105895" cy="853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600" b="1" spc="-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Upcoming activities</a:t>
            </a:r>
          </a:p>
          <a:p>
            <a:pPr algn="ctr">
              <a:defRPr/>
            </a:pPr>
            <a:endParaRPr lang="fr-FR" sz="2400" b="1">
              <a:solidFill>
                <a:srgbClr val="0070C0"/>
              </a:solidFill>
            </a:endParaRPr>
          </a:p>
        </p:txBody>
      </p:sp>
      <p:graphicFrame>
        <p:nvGraphicFramePr>
          <p:cNvPr id="1649592583" name="Tableau 2"/>
          <p:cNvGraphicFramePr>
            <a:graphicFrameLocks noGrp="1"/>
          </p:cNvGraphicFramePr>
          <p:nvPr/>
        </p:nvGraphicFramePr>
        <p:xfrm>
          <a:off x="1514227" y="926219"/>
          <a:ext cx="10065028" cy="1996440"/>
        </p:xfrm>
        <a:graphic>
          <a:graphicData uri="http://schemas.openxmlformats.org/drawingml/2006/table">
            <a:tbl>
              <a:tblPr/>
              <a:tblGrid>
                <a:gridCol w="7325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0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1"/>
                        <a:t>Topic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b="1"/>
                        <a:t>Place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1"/>
                        <a:t>date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Environmental issues in the European Union 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UVT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June 24</a:t>
                      </a:r>
                      <a:r>
                        <a:rPr sz="1400" b="0" i="0" u="none" baseline="30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th</a:t>
                      </a: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- 28</a:t>
                      </a:r>
                      <a:r>
                        <a:rPr sz="1400" b="0" i="0" u="none" baseline="30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th</a:t>
                      </a: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 , 2024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Decentralized water and waste management systems: appropriate technologies and solutions for resilience and sustainability 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UNIBS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June 24th - July 2nd, 2024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Green Business in Europe: Managing resilience and sustainability in Europe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USMB 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August 26</a:t>
                      </a:r>
                      <a:r>
                        <a:rPr sz="1400" b="0" i="0" u="none" baseline="-25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th</a:t>
                      </a: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- 30</a:t>
                      </a:r>
                      <a:r>
                        <a:rPr sz="1400" b="0" i="0" u="none" baseline="-25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th</a:t>
                      </a: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 , 2024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Biodiversity in Mountain Ecosystems: June 2nd-6th 2025</a:t>
                      </a:r>
                      <a:endParaRPr sz="1400" b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UPPA </a:t>
                      </a:r>
                      <a:endParaRPr sz="1400" b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June 2nd-6th 2025</a:t>
                      </a:r>
                      <a:endParaRPr sz="1400" b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74394152" name="ZoneTexte 3"/>
          <p:cNvSpPr txBox="1"/>
          <p:nvPr/>
        </p:nvSpPr>
        <p:spPr bwMode="auto">
          <a:xfrm>
            <a:off x="2208361" y="247314"/>
            <a:ext cx="7779743" cy="579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200" b="1" spc="-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Relevant summer schools organized</a:t>
            </a:r>
            <a:endParaRPr lang="fr-FR" sz="2400" b="1">
              <a:solidFill>
                <a:srgbClr val="0070C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4809A0-11D4-135C-6765-58B8934ADE8F}"/>
              </a:ext>
            </a:extLst>
          </p:cNvPr>
          <p:cNvSpPr/>
          <p:nvPr/>
        </p:nvSpPr>
        <p:spPr bwMode="auto">
          <a:xfrm>
            <a:off x="0" y="6194503"/>
            <a:ext cx="12193588" cy="66349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Noto Sans SC Regular" charset="0"/>
            </a:endParaRPr>
          </a:p>
        </p:txBody>
      </p:sp>
      <p:graphicFrame>
        <p:nvGraphicFramePr>
          <p:cNvPr id="1266535168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748088"/>
              </p:ext>
            </p:extLst>
          </p:nvPr>
        </p:nvGraphicFramePr>
        <p:xfrm>
          <a:off x="330527" y="3567175"/>
          <a:ext cx="11532533" cy="3043511"/>
        </p:xfrm>
        <a:graphic>
          <a:graphicData uri="http://schemas.openxmlformats.org/drawingml/2006/table">
            <a:tbl>
              <a:tblPr/>
              <a:tblGrid>
                <a:gridCol w="81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2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78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1"/>
                        <a:t>Topic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b="1"/>
                        <a:t>Place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1"/>
                        <a:t>date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8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UNITA multidisciplinary PhD programs and co-tutelle best practices,  keynote speaker -  Marco Zanetti, director PhD Programme in Innovation for the Circular Economy, UNITO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4" algn="ctr">
                      <a:solidFill>
                        <a:srgbClr val="000000"/>
                      </a:solidFill>
                    </a:lnL>
                    <a:lnR w="9524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Webinar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4" algn="ctr">
                      <a:solidFill>
                        <a:srgbClr val="000000"/>
                      </a:solidFill>
                    </a:lnL>
                    <a:lnR w="9524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25.02.2026 , 9.30 am CET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4" algn="ctr">
                      <a:solidFill>
                        <a:srgbClr val="000000"/>
                      </a:solidFill>
                    </a:lnL>
                    <a:lnR w="9524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56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SG 1: Technical and innovative solutions for environmental sustainability and circular economy 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4" algn="ctr">
                      <a:solidFill>
                        <a:srgbClr val="000000"/>
                      </a:solidFill>
                    </a:lnL>
                    <a:lnR w="9524" algn="ctr">
                      <a:solidFill>
                        <a:srgbClr val="000000"/>
                      </a:solidFill>
                    </a:lnR>
                    <a:lnT w="9524" algn="ctr">
                      <a:solidFill>
                        <a:srgbClr val="000000"/>
                      </a:solidFill>
                    </a:lnT>
                    <a:lnB w="9524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Webinar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4" algn="ctr">
                      <a:solidFill>
                        <a:srgbClr val="000000"/>
                      </a:solidFill>
                    </a:lnL>
                    <a:lnR w="9524" algn="ctr">
                      <a:solidFill>
                        <a:srgbClr val="000000"/>
                      </a:solidFill>
                    </a:lnR>
                    <a:lnT w="9524" algn="ctr">
                      <a:solidFill>
                        <a:srgbClr val="000000"/>
                      </a:solidFill>
                    </a:lnT>
                    <a:lnB w="9524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17.03.2026, 10.00 am CET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4" algn="ctr">
                      <a:solidFill>
                        <a:srgbClr val="000000"/>
                      </a:solidFill>
                    </a:lnL>
                    <a:lnR w="9524" algn="ctr">
                      <a:solidFill>
                        <a:srgbClr val="000000"/>
                      </a:solidFill>
                    </a:lnR>
                    <a:lnT w="9524" algn="ctr">
                      <a:solidFill>
                        <a:srgbClr val="000000"/>
                      </a:solidFill>
                    </a:lnT>
                    <a:lnB w="9524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848"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SG 2: Social, economic and legal changes for environmental sustainability and circular economy </a:t>
                      </a:r>
                      <a:endParaRPr lang="en-GB" sz="1600" b="0" i="0" u="none" strike="noStrike" cap="none" spc="0" dirty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Webinar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24.03.2026, 10.00 am CET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Green Chemistry Summer School - BIP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USMB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June-July 2026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306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Water and Wastewater Reuse Solutions for Small Communities (ReUseWater) - BIP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UBI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June-July 2026</a:t>
                      </a:r>
                      <a:endParaRPr lang="en-GB" sz="1600" b="0" i="0" u="none" strike="noStrike" cap="none" spc="0">
                        <a:solidFill>
                          <a:srgbClr val="0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8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Multidisciplinary seminar "Vineyards, valleys and summits: Viticulture, wine tourism and transition in mountain territories”</a:t>
                      </a:r>
                    </a:p>
                  </a:txBody>
                  <a:tcPr marL="0" marR="0" marT="0" marB="0" anchor="ctr">
                    <a:lnL w="9524" algn="ctr">
                      <a:solidFill>
                        <a:srgbClr val="000000"/>
                      </a:solidFill>
                    </a:lnL>
                    <a:lnR w="9524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USMB</a:t>
                      </a:r>
                    </a:p>
                  </a:txBody>
                  <a:tcPr marL="0" marR="0" marT="0" marB="0" anchor="ctr">
                    <a:lnL w="9524" algn="ctr">
                      <a:solidFill>
                        <a:srgbClr val="000000"/>
                      </a:solidFill>
                    </a:lnL>
                    <a:lnR w="9524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600" b="0" i="0" u="none" strike="noStrike" cap="none" spc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30th of April 2026</a:t>
                      </a:r>
                    </a:p>
                  </a:txBody>
                  <a:tcPr marL="0" marR="0" marT="0" marB="0" anchor="ctr">
                    <a:lnL w="9524" algn="ctr">
                      <a:solidFill>
                        <a:srgbClr val="000000"/>
                      </a:solidFill>
                    </a:lnL>
                    <a:lnR w="9524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81855195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660301"/>
              </p:ext>
            </p:extLst>
          </p:nvPr>
        </p:nvGraphicFramePr>
        <p:xfrm>
          <a:off x="253566" y="2346203"/>
          <a:ext cx="4959909" cy="3733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2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7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b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UBI</a:t>
                      </a:r>
                      <a:endParaRPr lang="fr-FR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António Albuquerque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IPG</a:t>
                      </a:r>
                      <a:endParaRPr lang="fr-FR" sz="18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Teresa Paiva; André Moreira 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b="1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UNIZAR</a:t>
                      </a:r>
                      <a:endParaRPr lang="fr-FR" sz="1800" b="1" i="0" u="none" strike="noStrike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1" i="0" u="none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</a:rPr>
                        <a:t>José María Fraile – co-leader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UPNA</a:t>
                      </a:r>
                      <a:endParaRPr lang="fr-FR" sz="18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Fernando Bimbela  Serrano 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UPPA</a:t>
                      </a:r>
                      <a:endParaRPr lang="fr-FR" sz="18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Karine Brugirard Ricaud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b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USMB</a:t>
                      </a:r>
                      <a:endParaRPr lang="fr-FR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Laurent Duclaux;   Dominique Kreziak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HESSO</a:t>
                      </a:r>
                      <a:endParaRPr lang="fr-FR" sz="18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Julia Billeter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UNITO</a:t>
                      </a:r>
                      <a:endParaRPr lang="fr-FR" sz="18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Giuseppina Cerrato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UNIBS</a:t>
                      </a:r>
                      <a:endParaRPr lang="fr-FR" sz="18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Antonella Dosolina Pietta 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b="1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UVT</a:t>
                      </a:r>
                      <a:endParaRPr lang="fr-FR" sz="1800" b="1" i="0" u="none" strike="noStrike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1" i="0" u="none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</a:rPr>
                        <a:t>Stefana Dima - leader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UNITBV</a:t>
                      </a:r>
                      <a:endParaRPr lang="fr-FR" sz="18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Alexandru Enesça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>
                        <a:lnSpc>
                          <a:spcPct val="100000"/>
                        </a:lnSpc>
                        <a:defRPr/>
                      </a:pPr>
                      <a:r>
                        <a:rPr lang="fr-FR" sz="18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CHNU</a:t>
                      </a:r>
                      <a:endParaRPr lang="fr-FR" sz="18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2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Victoria </a:t>
                      </a:r>
                      <a:r>
                        <a:rPr sz="2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Kyfyak</a:t>
                      </a:r>
                      <a:r>
                        <a:rPr sz="2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02311272" name="ZoneTexte 9"/>
          <p:cNvSpPr txBox="1"/>
          <p:nvPr/>
        </p:nvSpPr>
        <p:spPr bwMode="auto">
          <a:xfrm>
            <a:off x="2606781" y="45507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ctr">
              <a:defRPr sz="2400" b="1" i="1" u="sng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z="2800" dirty="0"/>
              <a:t>Practical information on the CEE hub</a:t>
            </a:r>
            <a:endParaRPr sz="2800" dirty="0"/>
          </a:p>
        </p:txBody>
      </p:sp>
      <p:sp>
        <p:nvSpPr>
          <p:cNvPr id="712891263" name="ZoneTexte 10"/>
          <p:cNvSpPr txBox="1"/>
          <p:nvPr/>
        </p:nvSpPr>
        <p:spPr bwMode="auto">
          <a:xfrm>
            <a:off x="624186" y="1389141"/>
            <a:ext cx="38884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003399"/>
                </a:solidFill>
              </a:rPr>
              <a:t>Leader, co-leader, appointed representative per university</a:t>
            </a:r>
            <a:endParaRPr lang="fr-FR" sz="2400" b="1">
              <a:solidFill>
                <a:srgbClr val="003399"/>
              </a:solidFill>
            </a:endParaRPr>
          </a:p>
        </p:txBody>
      </p:sp>
      <p:sp>
        <p:nvSpPr>
          <p:cNvPr id="853926198" name="ZoneTexte 11"/>
          <p:cNvSpPr txBox="1"/>
          <p:nvPr/>
        </p:nvSpPr>
        <p:spPr bwMode="auto">
          <a:xfrm>
            <a:off x="4941660" y="1389141"/>
            <a:ext cx="69877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003399"/>
                </a:solidFill>
              </a:rPr>
              <a:t>Core competence</a:t>
            </a:r>
            <a:endParaRPr/>
          </a:p>
          <a:p>
            <a:pPr>
              <a:defRPr/>
            </a:pPr>
            <a:r>
              <a:rPr lang="en-US" sz="2400">
                <a:solidFill>
                  <a:schemeClr val="tx1"/>
                </a:solidFill>
                <a:latin typeface="Calibri"/>
              </a:rPr>
              <a:t>Chemistry, engineering, law and economics</a:t>
            </a:r>
            <a:endParaRPr/>
          </a:p>
        </p:txBody>
      </p:sp>
      <p:sp>
        <p:nvSpPr>
          <p:cNvPr id="1060459923" name="ZoneTexte 12"/>
          <p:cNvSpPr txBox="1"/>
          <p:nvPr/>
        </p:nvSpPr>
        <p:spPr bwMode="auto">
          <a:xfrm>
            <a:off x="5562882" y="2346203"/>
            <a:ext cx="6657824" cy="1554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003399"/>
                </a:solidFill>
              </a:rPr>
              <a:t>Number of people participating in hub activities </a:t>
            </a:r>
            <a:endParaRPr lang="en-US" sz="240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2400">
                <a:solidFill>
                  <a:schemeClr val="tx1"/>
                </a:solidFill>
              </a:rPr>
              <a:t>Cartography 1: 194 projects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2400">
                <a:solidFill>
                  <a:schemeClr val="tx1"/>
                </a:solidFill>
              </a:rPr>
              <a:t>Cartography 2: 171 projects</a:t>
            </a:r>
            <a:endParaRPr/>
          </a:p>
          <a:p>
            <a:pPr>
              <a:defRPr/>
            </a:pP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77433674" name="ZoneTexte 13"/>
          <p:cNvSpPr txBox="1"/>
          <p:nvPr/>
        </p:nvSpPr>
        <p:spPr bwMode="auto">
          <a:xfrm>
            <a:off x="5654781" y="3988383"/>
            <a:ext cx="6698144" cy="1920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003399"/>
                </a:solidFill>
              </a:rPr>
              <a:t>Main project for 2025-2026</a:t>
            </a:r>
            <a:r>
              <a:rPr lang="en-US" sz="2400">
                <a:solidFill>
                  <a:schemeClr val="tx1"/>
                </a:solidFill>
              </a:rPr>
              <a:t> </a:t>
            </a:r>
            <a:endParaRPr/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Starting grants &amp; Advanced grants</a:t>
            </a:r>
            <a:endParaRPr lang="en-US" sz="24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CE&amp;E Research Talks</a:t>
            </a:r>
            <a:endParaRPr lang="en-US" sz="24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BIPs/ summer &amp; winter schools</a:t>
            </a:r>
            <a:endParaRPr lang="en-US" sz="24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Webinars/ seminars/conferences </a:t>
            </a:r>
            <a:endParaRPr lang="en-US" sz="24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019930783" name="ZoneTexte 2019930782"/>
          <p:cNvSpPr txBox="1"/>
          <p:nvPr/>
        </p:nvSpPr>
        <p:spPr bwMode="auto">
          <a:xfrm>
            <a:off x="9792444" y="3123623"/>
            <a:ext cx="185742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b="0" i="0" u="none" strike="noStrike" cap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30th of April 2025</a:t>
            </a:r>
            <a:endParaRPr lang="en-GB" sz="1400" b="0" i="0" u="none" strike="noStrike" cap="none" spc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ZoneTexte 1"/>
          <p:cNvSpPr/>
          <p:nvPr/>
        </p:nvSpPr>
        <p:spPr bwMode="auto">
          <a:xfrm>
            <a:off x="915847" y="2356276"/>
            <a:ext cx="8493315" cy="2745608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120000" tIns="60000" rIns="120000" bIns="60000" anchor="t">
            <a:spAutoFit/>
          </a:bodyPr>
          <a:lstStyle/>
          <a:p>
            <a:pPr marL="457189" indent="-457189" defTabSz="914377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1065"/>
              </a:spcAft>
              <a:buFontTx/>
              <a:buAutoNum type="arabicPeriod"/>
              <a:defRPr/>
            </a:pPr>
            <a:r>
              <a:rPr lang="en-US" sz="2400" kern="0" dirty="0">
                <a:solidFill>
                  <a:schemeClr val="tx1"/>
                </a:solidFill>
                <a:latin typeface="Arial"/>
                <a:ea typeface="DejaVu Sans"/>
                <a:cs typeface="DejaVu Sans"/>
              </a:rPr>
              <a:t>Pathways to inclusive societies: Exploring the role of Democracy, Institutions, Politics, Citizenship, and Information</a:t>
            </a:r>
            <a:endParaRPr lang="ro-RO" sz="2400" kern="0" dirty="0">
              <a:solidFill>
                <a:schemeClr val="tx1"/>
              </a:solidFill>
              <a:latin typeface="Arial"/>
              <a:ea typeface="DejaVu Sans"/>
              <a:cs typeface="DejaVu Sans"/>
            </a:endParaRPr>
          </a:p>
          <a:p>
            <a:pPr defTabSz="914377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1065"/>
              </a:spcAft>
              <a:buClr>
                <a:srgbClr val="0C4DA2"/>
              </a:buClr>
              <a:defRPr/>
            </a:pPr>
            <a:endParaRPr lang="en-US" sz="2400" kern="0" dirty="0">
              <a:solidFill>
                <a:schemeClr val="tx1"/>
              </a:solidFill>
              <a:latin typeface="Arial"/>
              <a:ea typeface="DejaVu Sans"/>
              <a:cs typeface="DejaVu Sans"/>
            </a:endParaRPr>
          </a:p>
          <a:p>
            <a:pPr marL="457200" indent="-457200" defTabSz="914377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1065"/>
              </a:spcAft>
              <a:buClr>
                <a:srgbClr val="0C4DA2"/>
              </a:buClr>
              <a:buAutoNum type="arabicPeriod" startAt="2"/>
              <a:defRPr/>
            </a:pPr>
            <a:r>
              <a:rPr lang="en-US" sz="2400" kern="0" dirty="0">
                <a:solidFill>
                  <a:schemeClr val="tx1"/>
                </a:solidFill>
                <a:latin typeface="Arial"/>
                <a:ea typeface="DejaVu Sans"/>
                <a:cs typeface="DejaVu Sans"/>
              </a:rPr>
              <a:t>Social inclusion and equal opportunities in a multicultural setting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2F5755-FAE4-4031-A1C3-618F0A1E4720}"/>
              </a:ext>
            </a:extLst>
          </p:cNvPr>
          <p:cNvSpPr txBox="1"/>
          <p:nvPr/>
        </p:nvSpPr>
        <p:spPr bwMode="auto">
          <a:xfrm>
            <a:off x="2640410" y="13316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i="1" u="sng" dirty="0">
                <a:solidFill>
                  <a:schemeClr val="tx1"/>
                </a:solidFill>
              </a:rPr>
              <a:t>Hub sub-themes</a:t>
            </a:r>
            <a:endParaRPr lang="en-US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F4F91F-C85E-44D4-B369-13B65D0137B0}"/>
              </a:ext>
            </a:extLst>
          </p:cNvPr>
          <p:cNvSpPr txBox="1"/>
          <p:nvPr/>
        </p:nvSpPr>
        <p:spPr>
          <a:xfrm>
            <a:off x="2064346" y="206213"/>
            <a:ext cx="7488832" cy="53553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 anchorCtr="1">
            <a:noAutofit/>
          </a:bodyPr>
          <a:lstStyle>
            <a:defPPr>
              <a:defRPr lang="en-GB"/>
            </a:defPPr>
            <a:lvl1pPr algn="ctr" defTabSz="914400">
              <a:lnSpc>
                <a:spcPct val="90000"/>
              </a:lnSpc>
              <a:tabLst>
                <a:tab pos="0" algn="l"/>
              </a:tabLst>
              <a:defRPr sz="3200" b="1" spc="-1">
                <a:solidFill>
                  <a:srgbClr val="0C4DA2"/>
                </a:solidFill>
                <a:latin typeface="Trebuchet MS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Inclusive Societies </a:t>
            </a:r>
            <a:r>
              <a:rPr lang="fr-FR" dirty="0"/>
              <a:t>(IS) hub</a:t>
            </a:r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A76138C-AC6E-4D74-88C4-789B185A38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11654" r="16001" b="36432"/>
          <a:stretch/>
        </p:blipFill>
        <p:spPr>
          <a:xfrm>
            <a:off x="9501757" y="3897514"/>
            <a:ext cx="1872208" cy="157659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BCC0A9-7293-4BD7-908A-25F2018538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1" t="20179" r="19591" b="3801"/>
          <a:stretch/>
        </p:blipFill>
        <p:spPr>
          <a:xfrm>
            <a:off x="9193138" y="1793279"/>
            <a:ext cx="1748622" cy="149546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71A796-19CD-4658-988B-DA059E899381}"/>
              </a:ext>
            </a:extLst>
          </p:cNvPr>
          <p:cNvSpPr txBox="1"/>
          <p:nvPr/>
        </p:nvSpPr>
        <p:spPr>
          <a:xfrm>
            <a:off x="2708808" y="161612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Matching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events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66E74D-BE88-610B-563D-BA7CF11B346C}"/>
              </a:ext>
            </a:extLst>
          </p:cNvPr>
          <p:cNvSpPr txBox="1"/>
          <p:nvPr/>
        </p:nvSpPr>
        <p:spPr>
          <a:xfrm>
            <a:off x="2708808" y="1813466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Starting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grants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187CF51-740B-EB2E-2EAD-12C00C61B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987225"/>
              </p:ext>
            </p:extLst>
          </p:nvPr>
        </p:nvGraphicFramePr>
        <p:xfrm>
          <a:off x="444166" y="2458641"/>
          <a:ext cx="11305255" cy="3657600"/>
        </p:xfrm>
        <a:graphic>
          <a:graphicData uri="http://schemas.openxmlformats.org/drawingml/2006/table">
            <a:tbl>
              <a:tblPr/>
              <a:tblGrid>
                <a:gridCol w="11305255">
                  <a:extLst>
                    <a:ext uri="{9D8B030D-6E8A-4147-A177-3AD203B41FA5}">
                      <a16:colId xmlns:a16="http://schemas.microsoft.com/office/drawing/2014/main" val="3965505846"/>
                    </a:ext>
                  </a:extLst>
                </a:gridCol>
              </a:tblGrid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SHE-MAP – Smart Historical Exposure Mapping for Minority Women in Advertising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467717"/>
                  </a:ext>
                </a:extLst>
              </a:tr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Political transformations in an era of democratic changes: challenges to social inclusion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684779"/>
                  </a:ext>
                </a:extLst>
              </a:tr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COMCRIS Commoning in Crisis: Community, solidarity and resistance in rural and mountainous regions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451908"/>
                  </a:ext>
                </a:extLst>
              </a:tr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The Criterion of Consent in the Criminalization of Sexual Offenses: Insights from a European Perspective (CONSENT-EU)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59370"/>
                  </a:ext>
                </a:extLst>
              </a:tr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Housing4Youth: Re-imagining Local Communities through Sustainable Housing for Students and Young Workers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514513"/>
                  </a:ext>
                </a:extLst>
              </a:tr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W(h)OCAREs? - A Recipe for a Holistic Approach to Women’s Health: Strengthening the Therapeutic Alliance in Gynecological Care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0884670"/>
                  </a:ext>
                </a:extLst>
              </a:tr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DemoSoc-EU - Democratic Backsliding and Social Inequalities in the European Union: Framing the Interplay in Theory and Action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1508936"/>
                  </a:ext>
                </a:extLst>
              </a:tr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MORES - Mobility and Remittance Strategies. Circular links among Spain, Italy and Romania, social inclusion and policy implications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2507158"/>
                  </a:ext>
                </a:extLst>
              </a:tr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DESIGN-IN-LAB – Designing Inclusive Pathways for Migrant Women’s Integration in the Labour Market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3907059"/>
                  </a:ext>
                </a:extLst>
              </a:tr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Amplifying Silenced Voices Through Service-learning: Towards Polyphonic Solutions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3813993"/>
                  </a:ext>
                </a:extLst>
              </a:tr>
              <a:tr h="1876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Technologies of Control: critical frameworks, lived experiences, and pathways to justice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75314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Diet and exercise disparities and inequalities in European rural and mountainous areas: Diagnosis and solutions through participation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18206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>
                          <a:effectLst/>
                        </a:rPr>
                        <a:t>Inclusiveness beyond “reasonable accommodations”: Toward the concept of “social ergonomics” in the VUCA-D society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3969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Witches: From Marginalization to Reconciliation and Cohesion (ReCo). Crossroads between Social History, Literature, Arts, and Environment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628346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>
                          <a:effectLst/>
                        </a:rPr>
                        <a:t>Active Ageing at 25: Lessons, Policies, and Pathways Forward - AA@25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180153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Intersections of Resistance: Young Minority Women’s Digital Voices for Inclusive Societies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464614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:a16="http://schemas.microsoft.com/office/drawing/2014/main" id="{56C8340A-D7A4-56F9-123F-98A5EADE5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290" y="973494"/>
            <a:ext cx="1008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cs typeface="Calibri" panose="020F0502020204030204" pitchFamily="34" charset="0"/>
              </a:rPr>
              <a:t>ME1: </a:t>
            </a:r>
            <a:r>
              <a:rPr lang="en-US" sz="1600" b="1" kern="1200" noProof="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Social inclusion and equal opportunities in a multicultural setting  </a:t>
            </a:r>
            <a:r>
              <a:rPr lang="en-US" sz="1600" b="1" kern="1200" noProof="0" dirty="0" err="1">
                <a:solidFill>
                  <a:srgbClr val="00B050"/>
                </a:solidFill>
                <a:latin typeface="+mj-lt"/>
                <a:ea typeface="+mn-ea"/>
                <a:cs typeface="+mn-cs"/>
              </a:rPr>
              <a:t>Saragoza</a:t>
            </a:r>
            <a:r>
              <a:rPr lang="en-US" sz="1600" b="1" kern="1200" noProof="0" dirty="0">
                <a:solidFill>
                  <a:srgbClr val="00B050"/>
                </a:solidFill>
                <a:latin typeface="+mj-lt"/>
                <a:ea typeface="+mn-ea"/>
                <a:cs typeface="+mn-cs"/>
              </a:rPr>
              <a:t> </a:t>
            </a:r>
            <a:r>
              <a:rPr lang="de-DE" sz="1600" b="1" dirty="0">
                <a:solidFill>
                  <a:srgbClr val="00B050"/>
                </a:solidFill>
              </a:rPr>
              <a:t>April </a:t>
            </a:r>
            <a:r>
              <a:rPr lang="en-US" sz="1600" b="1" kern="1200" noProof="0" dirty="0">
                <a:solidFill>
                  <a:srgbClr val="00B050"/>
                </a:solidFill>
                <a:latin typeface="+mj-lt"/>
                <a:ea typeface="+mn-ea"/>
                <a:cs typeface="+mn-cs"/>
              </a:rPr>
              <a:t>1</a:t>
            </a:r>
            <a:r>
              <a:rPr lang="de-DE" sz="1600" b="1" dirty="0">
                <a:solidFill>
                  <a:srgbClr val="00B050"/>
                </a:solidFill>
              </a:rPr>
              <a:t>-2, 2025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212F7963-775C-310A-1979-786405124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290" y="1311039"/>
            <a:ext cx="1051316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>
              <a:tabLst>
                <a:tab pos="541338" algn="l"/>
              </a:tabLst>
            </a:pPr>
            <a:r>
              <a:rPr lang="fr-FR" altLang="fr-FR" sz="1600" b="1" dirty="0">
                <a:solidFill>
                  <a:srgbClr val="0000FF"/>
                </a:solidFill>
                <a:cs typeface="Calibri" panose="020F0502020204030204" pitchFamily="34" charset="0"/>
              </a:rPr>
              <a:t>ME 2: </a:t>
            </a:r>
            <a:r>
              <a:rPr lang="en-US" sz="1600" b="1" noProof="0" dirty="0">
                <a:solidFill>
                  <a:schemeClr val="tx1"/>
                </a:solidFill>
                <a:latin typeface="+mj-lt"/>
              </a:rPr>
              <a:t>Pathways to inclusive societies: Exploring the role of Democracy, Institutions, Politics, Citizenship, and Information    	</a:t>
            </a:r>
            <a:r>
              <a:rPr lang="en-US" sz="1600" b="1" noProof="0" dirty="0">
                <a:solidFill>
                  <a:srgbClr val="00B050"/>
                </a:solidFill>
                <a:latin typeface="+mj-lt"/>
              </a:rPr>
              <a:t>Brasov May 22-23, 2025</a:t>
            </a:r>
            <a:endParaRPr lang="en-US" sz="1600" b="1" noProof="0" dirty="0">
              <a:solidFill>
                <a:srgbClr val="00B050"/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10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6BD9ED-C2CC-BC0B-E806-185CA55D169C}"/>
              </a:ext>
            </a:extLst>
          </p:cNvPr>
          <p:cNvSpPr txBox="1"/>
          <p:nvPr/>
        </p:nvSpPr>
        <p:spPr>
          <a:xfrm>
            <a:off x="3864546" y="3843045"/>
            <a:ext cx="4104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Upcoming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activities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  <a:p>
            <a:pPr algn="ctr"/>
            <a:endParaRPr lang="fr-F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F9502B0-4CF5-2907-F3DC-D559951FB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301167"/>
              </p:ext>
            </p:extLst>
          </p:nvPr>
        </p:nvGraphicFramePr>
        <p:xfrm>
          <a:off x="1632298" y="995171"/>
          <a:ext cx="10297144" cy="2667000"/>
        </p:xfrm>
        <a:graphic>
          <a:graphicData uri="http://schemas.openxmlformats.org/drawingml/2006/table">
            <a:tbl>
              <a:tblPr/>
              <a:tblGrid>
                <a:gridCol w="6552728">
                  <a:extLst>
                    <a:ext uri="{9D8B030D-6E8A-4147-A177-3AD203B41FA5}">
                      <a16:colId xmlns:a16="http://schemas.microsoft.com/office/drawing/2014/main" val="11608450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6791957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833005374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Topic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1" dirty="0">
                          <a:effectLst/>
                        </a:rPr>
                        <a:t>Place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date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462719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 dirty="0">
                          <a:effectLst/>
                        </a:rPr>
                        <a:t>BIP for STEAM teaching, including digital skills, with gender perspective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dirty="0">
                          <a:effectLst/>
                        </a:rPr>
                        <a:t>UNIZAR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 20 - 24, 2024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2230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fr-FR">
                          <a:effectLst/>
                        </a:rPr>
                        <a:t>Interdisciplinary perspectives on youth identities and political- social participation (BIPIP)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>
                          <a:effectLst/>
                        </a:rPr>
                        <a:t>UVT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July 10 - 15, 2024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251977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>
                          <a:effectLst/>
                        </a:rPr>
                        <a:t>Women in the cultural scene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>
                          <a:effectLst/>
                        </a:rPr>
                        <a:t>UNIZAR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October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21 - 25, 2024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6145365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en-US">
                          <a:effectLst/>
                        </a:rPr>
                        <a:t>Democracy and political communication – the role of social media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>
                          <a:effectLst/>
                        </a:rPr>
                        <a:t>UBI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June 9 - 13, 2025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214618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fr-FR" dirty="0">
                          <a:effectLst/>
                        </a:rPr>
                        <a:t>Beyond </a:t>
                      </a:r>
                      <a:r>
                        <a:rPr lang="fr-FR" dirty="0" err="1">
                          <a:effectLst/>
                        </a:rPr>
                        <a:t>Borders</a:t>
                      </a:r>
                      <a:r>
                        <a:rPr lang="fr-FR" dirty="0">
                          <a:effectLst/>
                        </a:rPr>
                        <a:t>. Migrations, </a:t>
                      </a:r>
                      <a:r>
                        <a:rPr lang="fr-FR" dirty="0" err="1">
                          <a:effectLst/>
                        </a:rPr>
                        <a:t>identities</a:t>
                      </a:r>
                      <a:r>
                        <a:rPr lang="fr-FR" dirty="0">
                          <a:effectLst/>
                        </a:rPr>
                        <a:t>, </a:t>
                      </a:r>
                      <a:r>
                        <a:rPr lang="fr-FR" dirty="0" err="1">
                          <a:effectLst/>
                        </a:rPr>
                        <a:t>languages</a:t>
                      </a:r>
                      <a:endParaRPr lang="fr-FR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dirty="0">
                          <a:effectLst/>
                        </a:rPr>
                        <a:t>UNITO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July 21-25, 2025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834603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F7DACB5-8C3C-6F4A-A256-3630F9DF0E15}"/>
              </a:ext>
            </a:extLst>
          </p:cNvPr>
          <p:cNvSpPr txBox="1"/>
          <p:nvPr/>
        </p:nvSpPr>
        <p:spPr>
          <a:xfrm>
            <a:off x="2208362" y="247315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last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summer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schools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organized</a:t>
            </a:r>
            <a:endParaRPr lang="fr-F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43BC41D-6FFE-1B41-F9A7-8F9624D82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390518"/>
              </p:ext>
            </p:extLst>
          </p:nvPr>
        </p:nvGraphicFramePr>
        <p:xfrm>
          <a:off x="1632298" y="4509120"/>
          <a:ext cx="10297145" cy="1569720"/>
        </p:xfrm>
        <a:graphic>
          <a:graphicData uri="http://schemas.openxmlformats.org/drawingml/2006/table">
            <a:tbl>
              <a:tblPr/>
              <a:tblGrid>
                <a:gridCol w="6632673">
                  <a:extLst>
                    <a:ext uri="{9D8B030D-6E8A-4147-A177-3AD203B41FA5}">
                      <a16:colId xmlns:a16="http://schemas.microsoft.com/office/drawing/2014/main" val="116084502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67919570"/>
                    </a:ext>
                  </a:extLst>
                </a:gridCol>
                <a:gridCol w="2440336">
                  <a:extLst>
                    <a:ext uri="{9D8B030D-6E8A-4147-A177-3AD203B41FA5}">
                      <a16:colId xmlns:a16="http://schemas.microsoft.com/office/drawing/2014/main" val="833005374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Topic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b="1" dirty="0">
                          <a:effectLst/>
                        </a:rPr>
                        <a:t>Place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b="1" dirty="0">
                          <a:effectLst/>
                        </a:rPr>
                        <a:t>date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462719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2230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6145365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 fontAlgn="ctr"/>
                      <a:endParaRPr lang="en-US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b="0" dirty="0">
                        <a:effectLst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214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6439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1DDC093-4939-4A09-8AD2-D2C752ECED10}"/>
              </a:ext>
            </a:extLst>
          </p:cNvPr>
          <p:cNvGraphicFramePr>
            <a:graphicFrameLocks noGrp="1"/>
          </p:cNvGraphicFramePr>
          <p:nvPr/>
        </p:nvGraphicFramePr>
        <p:xfrm>
          <a:off x="696194" y="2220138"/>
          <a:ext cx="3528392" cy="3557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3580705446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3045190495"/>
                    </a:ext>
                  </a:extLst>
                </a:gridCol>
              </a:tblGrid>
              <a:tr h="296455">
                <a:tc>
                  <a:txBody>
                    <a:bodyPr/>
                    <a:lstStyle/>
                    <a:p>
                      <a:pPr marL="90488" indent="0" algn="l" fontAlgn="t">
                        <a:lnSpc>
                          <a:spcPct val="100000"/>
                        </a:lnSpc>
                      </a:pPr>
                      <a:r>
                        <a:rPr lang="fr-FR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UBI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Alcides Monteiro</a:t>
                      </a: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34373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fontAlgn="t">
                        <a:lnSpc>
                          <a:spcPct val="100000"/>
                        </a:lnSpc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IPG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Liliana </a:t>
                      </a:r>
                      <a:r>
                        <a:rPr lang="es-AR" sz="14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Assunção</a:t>
                      </a:r>
                      <a:r>
                        <a:rPr lang="es-AR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de Paulo Carona </a:t>
                      </a:r>
                      <a:endParaRPr lang="en-US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737856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fontAlgn="t">
                        <a:lnSpc>
                          <a:spcPct val="100000"/>
                        </a:lnSpc>
                      </a:pPr>
                      <a:r>
                        <a:rPr lang="fr-FR" sz="1400" b="1" u="none" strike="noStrike" dirty="0">
                          <a:solidFill>
                            <a:srgbClr val="0000FF"/>
                          </a:solidFill>
                          <a:effectLst/>
                          <a:latin typeface="+mj-lt"/>
                        </a:rPr>
                        <a:t>UNIZAR</a:t>
                      </a:r>
                      <a:endParaRPr lang="fr-FR" sz="1400" b="1" i="0" u="none" strike="noStrike" dirty="0">
                        <a:solidFill>
                          <a:srgbClr val="0000FF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Carmen </a:t>
                      </a:r>
                      <a:r>
                        <a:rPr lang="en-US" sz="1400" b="1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Elboj</a:t>
                      </a:r>
                      <a:r>
                        <a:rPr lang="en-US" sz="1400" b="1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&amp; </a:t>
                      </a:r>
                      <a:r>
                        <a:rPr lang="ro-RO" sz="1400" b="1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Tatiana Iniguez</a:t>
                      </a:r>
                      <a:endParaRPr lang="en-US" sz="1400" b="1" u="none" strike="noStrike" kern="1200" dirty="0">
                        <a:solidFill>
                          <a:srgbClr val="0000FF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893808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fontAlgn="t">
                        <a:lnSpc>
                          <a:spcPct val="100000"/>
                        </a:lnSpc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UPNA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Ruben </a:t>
                      </a:r>
                      <a:r>
                        <a:rPr lang="en-US" sz="14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Lasheras</a:t>
                      </a:r>
                      <a:endParaRPr lang="en-US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093307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fontAlgn="t">
                        <a:lnSpc>
                          <a:spcPct val="100000"/>
                        </a:lnSpc>
                      </a:pPr>
                      <a:r>
                        <a:rPr lang="fr-FR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UPPA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Sandrine </a:t>
                      </a:r>
                      <a:r>
                        <a:rPr lang="en-US" sz="14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Cueille</a:t>
                      </a:r>
                      <a:endParaRPr lang="en-US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808689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fontAlgn="t">
                        <a:lnSpc>
                          <a:spcPct val="100000"/>
                        </a:lnSpc>
                      </a:pPr>
                      <a:r>
                        <a:rPr lang="fr-FR" sz="14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USMB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de-DE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Emma Bell</a:t>
                      </a: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518008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fontAlgn="t">
                        <a:lnSpc>
                          <a:spcPct val="100000"/>
                        </a:lnSpc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HESSO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fr-FR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Julia Billeter</a:t>
                      </a: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068846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fontAlgn="t">
                        <a:lnSpc>
                          <a:spcPct val="100000"/>
                        </a:lnSpc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UNITO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Massimiliano </a:t>
                      </a:r>
                      <a:r>
                        <a:rPr lang="en-US" sz="14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Demata</a:t>
                      </a:r>
                      <a:endParaRPr lang="en-US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018240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fontAlgn="t">
                        <a:lnSpc>
                          <a:spcPct val="100000"/>
                        </a:lnSpc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UNIBS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Susanna </a:t>
                      </a:r>
                      <a:r>
                        <a:rPr lang="en-US" sz="14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Pozzolo</a:t>
                      </a:r>
                      <a:endParaRPr lang="en-US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619346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fr-FR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UVT</a:t>
                      </a: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Elena </a:t>
                      </a:r>
                      <a:r>
                        <a:rPr lang="en-US" sz="14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Baciu</a:t>
                      </a:r>
                      <a:endParaRPr lang="en-US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607273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fr-FR" sz="1400" b="1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UNITBV</a:t>
                      </a: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Raileanu</a:t>
                      </a:r>
                      <a:r>
                        <a:rPr lang="en-US" sz="1400" b="1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Szeles</a:t>
                      </a:r>
                      <a:r>
                        <a:rPr lang="en-US" sz="1400" b="1" u="none" strike="noStrike" kern="1200" dirty="0">
                          <a:solidFill>
                            <a:srgbClr val="0000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Monica</a:t>
                      </a: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360054"/>
                  </a:ext>
                </a:extLst>
              </a:tr>
              <a:tr h="296455">
                <a:tc>
                  <a:txBody>
                    <a:bodyPr/>
                    <a:lstStyle/>
                    <a:p>
                      <a:pPr marL="90488" indent="0" algn="l" fontAlgn="t">
                        <a:lnSpc>
                          <a:spcPct val="100000"/>
                        </a:lnSpc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CHNU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t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 </a:t>
                      </a:r>
                      <a:r>
                        <a:rPr lang="en-US" sz="14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Ruptash</a:t>
                      </a:r>
                      <a:endParaRPr lang="en-US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285" marR="6285" marT="62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7026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75FE374C-20C0-40BE-95B1-63F9BF352EC3}"/>
              </a:ext>
            </a:extLst>
          </p:cNvPr>
          <p:cNvSpPr txBox="1"/>
          <p:nvPr/>
        </p:nvSpPr>
        <p:spPr>
          <a:xfrm>
            <a:off x="624186" y="1389141"/>
            <a:ext cx="38884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3399"/>
                </a:solidFill>
              </a:rPr>
              <a:t>Leader, co-leader, appointed representative per university</a:t>
            </a:r>
            <a:endParaRPr lang="fr-FR" sz="2400" b="1" dirty="0">
              <a:solidFill>
                <a:srgbClr val="003399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A3854D-C65F-41B6-8916-24062D95A0A0}"/>
              </a:ext>
            </a:extLst>
          </p:cNvPr>
          <p:cNvSpPr txBox="1"/>
          <p:nvPr/>
        </p:nvSpPr>
        <p:spPr>
          <a:xfrm>
            <a:off x="4941660" y="2828836"/>
            <a:ext cx="73903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3399"/>
                </a:solidFill>
              </a:rPr>
              <a:t>Number of people participating in hub activities 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Cartography 2: 115 projects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AD86FD-FFB5-4B51-823E-F42333356E28}"/>
              </a:ext>
            </a:extLst>
          </p:cNvPr>
          <p:cNvSpPr txBox="1"/>
          <p:nvPr/>
        </p:nvSpPr>
        <p:spPr>
          <a:xfrm>
            <a:off x="4941659" y="4268531"/>
            <a:ext cx="73903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3399"/>
                </a:solidFill>
              </a:rPr>
              <a:t>Main project for 2024-2025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Develop the community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Matching event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Starting grants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054A0BC-F51F-4BF1-AE86-B46A109D4EC2}"/>
              </a:ext>
            </a:extLst>
          </p:cNvPr>
          <p:cNvSpPr txBox="1"/>
          <p:nvPr/>
        </p:nvSpPr>
        <p:spPr>
          <a:xfrm>
            <a:off x="2604773" y="58767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ctr">
              <a:defRPr sz="2400" b="1" i="1" u="sng">
                <a:solidFill>
                  <a:schemeClr val="tx1"/>
                </a:solidFill>
              </a:defRPr>
            </a:lvl1pPr>
          </a:lstStyle>
          <a:p>
            <a:r>
              <a:rPr lang="en-US" sz="2800" dirty="0"/>
              <a:t>Practical information on the IS hub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D3F44C-5C87-437D-A09F-72F0C26F01CF}"/>
              </a:ext>
            </a:extLst>
          </p:cNvPr>
          <p:cNvSpPr txBox="1"/>
          <p:nvPr/>
        </p:nvSpPr>
        <p:spPr bwMode="auto">
          <a:xfrm>
            <a:off x="4903339" y="1318240"/>
            <a:ext cx="69877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  <a:latin typeface="+mj-lt"/>
              </a:rPr>
              <a:t>Core competence</a:t>
            </a:r>
            <a:endParaRPr dirty="0">
              <a:latin typeface="+mj-lt"/>
            </a:endParaRPr>
          </a:p>
          <a:p>
            <a:pPr>
              <a:defRPr/>
            </a:pPr>
            <a:r>
              <a:rPr lang="en-US" sz="2400" kern="0" dirty="0">
                <a:solidFill>
                  <a:srgbClr val="000000"/>
                </a:solidFill>
                <a:latin typeface="+mj-lt"/>
              </a:rPr>
              <a:t>Social Sciences, law</a:t>
            </a:r>
            <a:endParaRPr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15257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5391761" name="ZoneTexte 66"/>
          <p:cNvSpPr txBox="1"/>
          <p:nvPr/>
        </p:nvSpPr>
        <p:spPr bwMode="auto">
          <a:xfrm>
            <a:off x="2712418" y="123914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i="1" u="sng" dirty="0">
                <a:solidFill>
                  <a:schemeClr val="tx1"/>
                </a:solidFill>
              </a:rPr>
              <a:t>Sub-themes</a:t>
            </a:r>
            <a:endParaRPr sz="2400" dirty="0"/>
          </a:p>
        </p:txBody>
      </p:sp>
      <p:sp>
        <p:nvSpPr>
          <p:cNvPr id="807290299" name="Rectangle 1"/>
          <p:cNvSpPr>
            <a:spLocks noChangeArrowheads="1"/>
          </p:cNvSpPr>
          <p:nvPr/>
        </p:nvSpPr>
        <p:spPr bwMode="auto">
          <a:xfrm>
            <a:off x="1109738" y="158212"/>
            <a:ext cx="9669463" cy="93027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 anchor="b" anchorCtr="1"/>
          <a:lstStyle>
            <a:lvl1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1pPr>
            <a:lvl2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2pPr>
            <a:lvl3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3pPr>
            <a:lvl4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4pPr>
            <a:lvl5pPr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5pPr>
            <a:lvl6pPr marL="25146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6pPr>
            <a:lvl7pPr marL="29718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7pPr>
            <a:lvl8pPr marL="34290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8pPr>
            <a:lvl9pPr marL="3886200" indent="-228600" defTabSz="457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Calibri"/>
                <a:ea typeface="Noto Sans SC Regular"/>
                <a:cs typeface="Noto Sans SC Regular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GB" sz="3800" dirty="0">
                <a:solidFill>
                  <a:srgbClr val="0C4DA2"/>
                </a:solidFill>
                <a:latin typeface="Trebuchet MS"/>
              </a:rPr>
              <a:t>Global Health (GH) hub</a:t>
            </a:r>
            <a:endParaRPr dirty="0"/>
          </a:p>
        </p:txBody>
      </p:sp>
      <p:sp>
        <p:nvSpPr>
          <p:cNvPr id="1869918503" name="ZoneTexte 1"/>
          <p:cNvSpPr txBox="1"/>
          <p:nvPr/>
        </p:nvSpPr>
        <p:spPr bwMode="auto">
          <a:xfrm>
            <a:off x="4033713" y="1828682"/>
            <a:ext cx="388843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ptos"/>
                <a:ea typeface="Times New Roman"/>
                <a:cs typeface="Aptos"/>
              </a:rPr>
              <a:t>Noncommunicable diseases</a:t>
            </a:r>
            <a:endParaRPr dirty="0"/>
          </a:p>
          <a:p>
            <a:pPr algn="ctr">
              <a:defRPr/>
            </a:pPr>
            <a:r>
              <a:rPr lang="en-US" sz="1800" b="0" dirty="0">
                <a:solidFill>
                  <a:srgbClr val="000000"/>
                </a:solidFill>
                <a:latin typeface="Aptos"/>
                <a:ea typeface="Times New Roman"/>
                <a:cs typeface="Aptos"/>
              </a:rPr>
              <a:t>Cancer</a:t>
            </a:r>
            <a:endParaRPr dirty="0"/>
          </a:p>
          <a:p>
            <a:pPr algn="ctr">
              <a:defRPr/>
            </a:pPr>
            <a:r>
              <a:rPr lang="en-US" sz="1800" b="0" dirty="0">
                <a:solidFill>
                  <a:srgbClr val="000000"/>
                </a:solidFill>
                <a:latin typeface="Aptos"/>
                <a:ea typeface="Times New Roman"/>
                <a:cs typeface="Aptos"/>
              </a:rPr>
              <a:t>Neurological conditions</a:t>
            </a:r>
            <a:endParaRPr dirty="0"/>
          </a:p>
          <a:p>
            <a:pPr algn="ctr">
              <a:defRPr/>
            </a:pPr>
            <a:r>
              <a:rPr lang="en-US" sz="1800" b="0" dirty="0">
                <a:solidFill>
                  <a:srgbClr val="000000"/>
                </a:solidFill>
                <a:latin typeface="Aptos"/>
                <a:ea typeface="Times New Roman"/>
                <a:cs typeface="Aptos"/>
              </a:rPr>
              <a:t>Cardiovascular disease</a:t>
            </a:r>
            <a:endParaRPr dirty="0"/>
          </a:p>
          <a:p>
            <a:pPr algn="ctr">
              <a:defRPr/>
            </a:pPr>
            <a:r>
              <a:rPr lang="en-US" sz="1800" b="0" dirty="0">
                <a:solidFill>
                  <a:srgbClr val="000000"/>
                </a:solidFill>
                <a:latin typeface="Aptos"/>
                <a:ea typeface="Times New Roman"/>
                <a:cs typeface="Aptos"/>
              </a:rPr>
              <a:t>Diabetes</a:t>
            </a:r>
            <a:endParaRPr dirty="0"/>
          </a:p>
          <a:p>
            <a:pPr algn="ctr">
              <a:defRPr/>
            </a:pPr>
            <a:r>
              <a:rPr lang="en-US" sz="1800" b="0" dirty="0">
                <a:solidFill>
                  <a:srgbClr val="000000"/>
                </a:solidFill>
                <a:latin typeface="Aptos"/>
                <a:ea typeface="Times New Roman"/>
                <a:cs typeface="Aptos"/>
              </a:rPr>
              <a:t>Chronic respiratory disease</a:t>
            </a:r>
            <a:endParaRPr dirty="0"/>
          </a:p>
          <a:p>
            <a:pPr algn="ctr">
              <a:defRPr/>
            </a:pPr>
            <a:r>
              <a:rPr lang="en-US" sz="1800" b="0" dirty="0">
                <a:solidFill>
                  <a:srgbClr val="000000"/>
                </a:solidFill>
                <a:latin typeface="Aptos"/>
                <a:ea typeface="Times New Roman"/>
                <a:cs typeface="Aptos"/>
              </a:rPr>
              <a:t>Obesity and unhealthy lifestyle</a:t>
            </a:r>
            <a:endParaRPr lang="fr-CH" sz="1800" b="1" dirty="0">
              <a:latin typeface="Aptos"/>
              <a:ea typeface="Calibri"/>
              <a:cs typeface="Aptos"/>
            </a:endParaRPr>
          </a:p>
        </p:txBody>
      </p:sp>
      <p:grpSp>
        <p:nvGrpSpPr>
          <p:cNvPr id="959693251" name="Groupe 36"/>
          <p:cNvGrpSpPr/>
          <p:nvPr/>
        </p:nvGrpSpPr>
        <p:grpSpPr bwMode="auto">
          <a:xfrm>
            <a:off x="457854" y="4370712"/>
            <a:ext cx="3337390" cy="1398801"/>
            <a:chOff x="192138" y="4432882"/>
            <a:chExt cx="3337390" cy="1398801"/>
          </a:xfrm>
        </p:grpSpPr>
        <p:sp>
          <p:nvSpPr>
            <p:cNvPr id="9" name="ZoneTexte 8"/>
            <p:cNvSpPr txBox="1"/>
            <p:nvPr/>
          </p:nvSpPr>
          <p:spPr bwMode="auto">
            <a:xfrm>
              <a:off x="192138" y="4432882"/>
              <a:ext cx="33373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228600">
                <a:defRPr/>
              </a:pPr>
              <a:r>
                <a:rPr lang="en-US" sz="1800" b="1">
                  <a:solidFill>
                    <a:srgbClr val="000000"/>
                  </a:solidFill>
                  <a:latin typeface="Aptos"/>
                  <a:ea typeface="Times New Roman"/>
                  <a:cs typeface="Aptos"/>
                </a:rPr>
                <a:t>Communicable diseases</a:t>
              </a:r>
              <a:endParaRPr lang="fr-CH" sz="1800" b="1">
                <a:latin typeface="Aptos"/>
                <a:ea typeface="Calibri"/>
                <a:cs typeface="Aptos"/>
              </a:endParaRPr>
            </a:p>
          </p:txBody>
        </p:sp>
        <p:pic>
          <p:nvPicPr>
            <p:cNvPr id="11" name="Image 10" descr="Une image contenant barrière de corail, Caractère coloré, Turquoise, Bleu Majorelle&#10;&#10;Description générée automatiquement"/>
            <p:cNvPicPr>
              <a:picLocks noChangeAspect="1"/>
            </p:cNvPicPr>
            <p:nvPr/>
          </p:nvPicPr>
          <p:blipFill rotWithShape="1">
            <a:blip r:embed="rId3"/>
            <a:stretch/>
          </p:blipFill>
          <p:spPr bwMode="auto">
            <a:xfrm>
              <a:off x="1111381" y="4965716"/>
              <a:ext cx="865967" cy="865967"/>
            </a:xfrm>
            <a:prstGeom prst="rect">
              <a:avLst/>
            </a:prstGeom>
          </p:spPr>
        </p:pic>
      </p:grpSp>
      <p:sp>
        <p:nvSpPr>
          <p:cNvPr id="15" name="ZoneTexte 14"/>
          <p:cNvSpPr txBox="1"/>
          <p:nvPr/>
        </p:nvSpPr>
        <p:spPr bwMode="auto">
          <a:xfrm>
            <a:off x="4152577" y="4370712"/>
            <a:ext cx="3888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 algn="ctr">
              <a:defRPr/>
            </a:pPr>
            <a:r>
              <a:rPr lang="en-US" sz="1800" b="1" dirty="0">
                <a:solidFill>
                  <a:schemeClr val="tx1"/>
                </a:solidFill>
                <a:latin typeface="Aptos"/>
                <a:ea typeface="Times New Roman"/>
                <a:cs typeface="Aptos"/>
              </a:rPr>
              <a:t>Environmental health/One health</a:t>
            </a:r>
            <a:endParaRPr dirty="0"/>
          </a:p>
        </p:txBody>
      </p:sp>
      <p:grpSp>
        <p:nvGrpSpPr>
          <p:cNvPr id="1894145051" name="Groupe 33"/>
          <p:cNvGrpSpPr/>
          <p:nvPr/>
        </p:nvGrpSpPr>
        <p:grpSpPr bwMode="auto">
          <a:xfrm>
            <a:off x="9021412" y="4312565"/>
            <a:ext cx="2497180" cy="1808143"/>
            <a:chOff x="9588681" y="2105327"/>
            <a:chExt cx="2497180" cy="1808143"/>
          </a:xfrm>
        </p:grpSpPr>
        <p:sp>
          <p:nvSpPr>
            <p:cNvPr id="17" name="ZoneTexte 16"/>
            <p:cNvSpPr txBox="1"/>
            <p:nvPr/>
          </p:nvSpPr>
          <p:spPr bwMode="auto">
            <a:xfrm>
              <a:off x="9588681" y="2105327"/>
              <a:ext cx="24971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228600">
                <a:defRPr/>
              </a:pPr>
              <a:r>
                <a:rPr lang="en-US" sz="1800" b="1">
                  <a:solidFill>
                    <a:schemeClr val="tx1"/>
                  </a:solidFill>
                  <a:latin typeface="Aptos"/>
                  <a:ea typeface="Times New Roman"/>
                  <a:cs typeface="Aptos"/>
                </a:rPr>
                <a:t>Health inequity</a:t>
              </a:r>
              <a:endParaRPr/>
            </a:p>
          </p:txBody>
        </p:sp>
        <p:pic>
          <p:nvPicPr>
            <p:cNvPr id="26" name="Image 25" descr="Une image contenant dessin, Dessin d’enfant, art, illustration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0550"/>
            <a:stretch/>
          </p:blipFill>
          <p:spPr bwMode="auto">
            <a:xfrm>
              <a:off x="9598466" y="2502927"/>
              <a:ext cx="2372659" cy="1410543"/>
            </a:xfrm>
            <a:prstGeom prst="rect">
              <a:avLst/>
            </a:prstGeom>
          </p:spPr>
        </p:pic>
      </p:grpSp>
      <p:grpSp>
        <p:nvGrpSpPr>
          <p:cNvPr id="688319788" name="Groupe 34"/>
          <p:cNvGrpSpPr/>
          <p:nvPr/>
        </p:nvGrpSpPr>
        <p:grpSpPr bwMode="auto">
          <a:xfrm>
            <a:off x="8548831" y="1859537"/>
            <a:ext cx="3337390" cy="1826015"/>
            <a:chOff x="8436093" y="1608475"/>
            <a:chExt cx="3337390" cy="1826015"/>
          </a:xfrm>
        </p:grpSpPr>
        <p:sp>
          <p:nvSpPr>
            <p:cNvPr id="13" name="ZoneTexte 12"/>
            <p:cNvSpPr txBox="1"/>
            <p:nvPr/>
          </p:nvSpPr>
          <p:spPr bwMode="auto">
            <a:xfrm>
              <a:off x="8436093" y="1608475"/>
              <a:ext cx="33373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228600">
                <a:defRPr/>
              </a:pPr>
              <a:r>
                <a:rPr lang="en-US" sz="1800" b="1">
                  <a:solidFill>
                    <a:schemeClr val="tx1"/>
                  </a:solidFill>
                  <a:latin typeface="Aptos"/>
                  <a:ea typeface="Times New Roman"/>
                  <a:cs typeface="Aptos"/>
                </a:rPr>
                <a:t>Food security and nutrition</a:t>
              </a:r>
              <a:endParaRPr/>
            </a:p>
          </p:txBody>
        </p:sp>
        <p:pic>
          <p:nvPicPr>
            <p:cNvPr id="28" name="Image 27" descr="Une image contenant fruit, Groupe d’aliments, Aliments naturels, produits&#10;&#10;Description générée automatiquement"/>
            <p:cNvPicPr>
              <a:picLocks noChangeAspect="1"/>
            </p:cNvPicPr>
            <p:nvPr/>
          </p:nvPicPr>
          <p:blipFill rotWithShape="1">
            <a:blip r:embed="rId5"/>
            <a:srcRect l="47530" r="8000" b="19920"/>
            <a:stretch/>
          </p:blipFill>
          <p:spPr bwMode="auto">
            <a:xfrm>
              <a:off x="9337380" y="2175954"/>
              <a:ext cx="1296145" cy="1258536"/>
            </a:xfrm>
            <a:prstGeom prst="ellipse">
              <a:avLst/>
            </a:prstGeom>
          </p:spPr>
        </p:pic>
      </p:grpSp>
      <p:grpSp>
        <p:nvGrpSpPr>
          <p:cNvPr id="1670767622" name="Groupe 32"/>
          <p:cNvGrpSpPr/>
          <p:nvPr/>
        </p:nvGrpSpPr>
        <p:grpSpPr bwMode="auto">
          <a:xfrm>
            <a:off x="794054" y="1859713"/>
            <a:ext cx="2016224" cy="1825839"/>
            <a:chOff x="5137117" y="2055787"/>
            <a:chExt cx="2016224" cy="1825839"/>
          </a:xfrm>
        </p:grpSpPr>
        <p:sp>
          <p:nvSpPr>
            <p:cNvPr id="6" name="ZoneTexte 5"/>
            <p:cNvSpPr txBox="1"/>
            <p:nvPr/>
          </p:nvSpPr>
          <p:spPr bwMode="auto">
            <a:xfrm>
              <a:off x="5137117" y="2055787"/>
              <a:ext cx="201622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228600">
                <a:defRPr/>
              </a:pPr>
              <a:r>
                <a:rPr lang="en-US" sz="1800" b="1">
                  <a:solidFill>
                    <a:schemeClr val="tx1"/>
                  </a:solidFill>
                  <a:latin typeface="Aptos"/>
                  <a:ea typeface="Times New Roman"/>
                  <a:cs typeface="Aptos"/>
                </a:rPr>
                <a:t>Mental health</a:t>
              </a:r>
              <a:endParaRPr/>
            </a:p>
          </p:txBody>
        </p:sp>
        <p:pic>
          <p:nvPicPr>
            <p:cNvPr id="32" name="Image 31" descr="Une image contenant plein air, ciel, arbre, statue"/>
            <p:cNvPicPr>
              <a:picLocks noChangeAspect="1"/>
            </p:cNvPicPr>
            <p:nvPr/>
          </p:nvPicPr>
          <p:blipFill rotWithShape="1">
            <a:blip r:embed="rId6"/>
            <a:srcRect l="33428" t="18769" r="35723" b="33102"/>
            <a:stretch/>
          </p:blipFill>
          <p:spPr bwMode="auto">
            <a:xfrm>
              <a:off x="5441653" y="2565253"/>
              <a:ext cx="1407151" cy="1316373"/>
            </a:xfrm>
            <a:prstGeom prst="ellipse">
              <a:avLst/>
            </a:prstGeom>
          </p:spPr>
        </p:pic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ED1395BE-5249-CAB7-7940-955EC071145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4460"/>
          <a:stretch>
            <a:fillRect/>
          </a:stretch>
        </p:blipFill>
        <p:spPr>
          <a:xfrm>
            <a:off x="4728642" y="4752359"/>
            <a:ext cx="2989012" cy="1368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7904179" name="ZoneTexte 1"/>
          <p:cNvSpPr txBox="1"/>
          <p:nvPr/>
        </p:nvSpPr>
        <p:spPr bwMode="auto">
          <a:xfrm>
            <a:off x="2708807" y="161611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200" b="1" spc="-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Matching events</a:t>
            </a:r>
          </a:p>
        </p:txBody>
      </p:sp>
      <p:sp>
        <p:nvSpPr>
          <p:cNvPr id="896965552" name="ZoneTexte 3"/>
          <p:cNvSpPr txBox="1"/>
          <p:nvPr/>
        </p:nvSpPr>
        <p:spPr bwMode="auto">
          <a:xfrm>
            <a:off x="2568402" y="1663658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Starting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grants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Arial"/>
              <a:cs typeface="Noto Sans SC Regular"/>
            </a:endParaRPr>
          </a:p>
        </p:txBody>
      </p:sp>
      <p:sp>
        <p:nvSpPr>
          <p:cNvPr id="545185620" name="Rectangle 1"/>
          <p:cNvSpPr>
            <a:spLocks noChangeArrowheads="1"/>
          </p:cNvSpPr>
          <p:nvPr/>
        </p:nvSpPr>
        <p:spPr bwMode="auto">
          <a:xfrm>
            <a:off x="1590866" y="852723"/>
            <a:ext cx="926234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>
              <a:defRPr/>
            </a:pPr>
            <a:r>
              <a:rPr lang="fr-FR" sz="1600" b="1" i="0" u="none" strike="noStrike" cap="none" dirty="0">
                <a:ln>
                  <a:noFill/>
                </a:ln>
                <a:solidFill>
                  <a:schemeClr val="accent6"/>
                </a:solidFill>
                <a:latin typeface="Trebuchet MS" panose="020B0603020202020204" pitchFamily="34" charset="0"/>
                <a:cs typeface="Calibri"/>
              </a:rPr>
              <a:t>ME1: </a:t>
            </a:r>
            <a:r>
              <a:rPr lang="en-US" sz="1600" b="1" dirty="0">
                <a:solidFill>
                  <a:schemeClr val="tx1"/>
                </a:solidFill>
                <a:latin typeface="Trebuchet MS" panose="020B0603020202020204" pitchFamily="34" charset="0"/>
                <a:cs typeface="Traditional Arabic" panose="020F0502020204030204" pitchFamily="18" charset="-78"/>
              </a:rPr>
              <a:t>Cellular and Molecular Human and Veterinary Medicine</a:t>
            </a:r>
            <a:r>
              <a:rPr lang="en-US" sz="1600" b="1" dirty="0">
                <a:solidFill>
                  <a:schemeClr val="accent6"/>
                </a:solidFill>
                <a:latin typeface="Trebuchet MS" panose="020B0603020202020204" pitchFamily="34" charset="0"/>
                <a:cs typeface="Traditional Arabic" panose="020F0502020204030204" pitchFamily="18" charset="-78"/>
              </a:rPr>
              <a:t>  </a:t>
            </a:r>
            <a:r>
              <a:rPr lang="en-US" sz="1600" b="1" kern="1200" dirty="0">
                <a:solidFill>
                  <a:srgbClr val="00B050"/>
                </a:solidFill>
                <a:latin typeface="Trebuchet MS" panose="020B0603020202020204" pitchFamily="34" charset="0"/>
                <a:cs typeface="Traditional Arabic" panose="020F0502020204030204" pitchFamily="18" charset="-78"/>
              </a:rPr>
              <a:t>March 18-18, 2025 </a:t>
            </a:r>
            <a:r>
              <a:rPr lang="en-US" sz="1600" b="1" kern="1200" dirty="0">
                <a:solidFill>
                  <a:srgbClr val="00B050"/>
                </a:solidFill>
                <a:latin typeface="Trebuchet MS" panose="020B0603020202020204" pitchFamily="34" charset="0"/>
                <a:cs typeface="Traditional Arabic" panose="020F0502020204030204" pitchFamily="18" charset="-78"/>
                <a:sym typeface="Wingdings" panose="05000000000000000000" pitchFamily="2" charset="2"/>
              </a:rPr>
              <a:t> </a:t>
            </a:r>
            <a:r>
              <a:rPr lang="en-US" sz="1600" b="1" kern="1200" dirty="0">
                <a:solidFill>
                  <a:srgbClr val="00B050"/>
                </a:solidFill>
                <a:latin typeface="Trebuchet MS" panose="020B0603020202020204" pitchFamily="34" charset="0"/>
                <a:cs typeface="Traditional Arabic" panose="020F0502020204030204" pitchFamily="18" charset="-78"/>
              </a:rPr>
              <a:t>UBI - HES-SO</a:t>
            </a:r>
            <a:r>
              <a:rPr lang="en-US" sz="1600" b="1" dirty="0">
                <a:solidFill>
                  <a:srgbClr val="00B050"/>
                </a:solidFill>
                <a:latin typeface="Trebuchet MS" panose="020B0603020202020204" pitchFamily="34" charset="0"/>
                <a:cs typeface="Traditional Arabic" panose="020F0502020204030204" pitchFamily="18" charset="-78"/>
              </a:rPr>
              <a:t> </a:t>
            </a:r>
            <a:endParaRPr lang="fr-FR" sz="1600" b="1" i="0" u="none" strike="noStrike" cap="none" dirty="0">
              <a:ln>
                <a:noFill/>
              </a:ln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sp>
        <p:nvSpPr>
          <p:cNvPr id="1269790837" name="Rectangle 2"/>
          <p:cNvSpPr>
            <a:spLocks noChangeArrowheads="1"/>
          </p:cNvSpPr>
          <p:nvPr/>
        </p:nvSpPr>
        <p:spPr bwMode="auto">
          <a:xfrm>
            <a:off x="1560290" y="1216269"/>
            <a:ext cx="9245801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>
              <a:defRPr/>
            </a:pPr>
            <a:r>
              <a:rPr lang="fr-FR" sz="1600" b="1" dirty="0">
                <a:solidFill>
                  <a:schemeClr val="accent6"/>
                </a:solidFill>
                <a:latin typeface="Trebuchet MS" panose="020B0603020202020204" pitchFamily="34" charset="0"/>
                <a:cs typeface="Calibri"/>
              </a:rPr>
              <a:t>ME 2: </a:t>
            </a:r>
            <a:r>
              <a:rPr lang="en-US" sz="1600" b="1" dirty="0">
                <a:solidFill>
                  <a:schemeClr val="tx1"/>
                </a:solidFill>
                <a:latin typeface="Trebuchet MS" panose="020B0603020202020204" pitchFamily="34" charset="0"/>
                <a:cs typeface="Traditional Arabic" panose="020F0502020204030204" pitchFamily="18" charset="-78"/>
              </a:rPr>
              <a:t>Mental and Physical Health, Wellbeing, and Prevention Medicine in Humans and Animals</a:t>
            </a:r>
          </a:p>
          <a:p>
            <a:pPr lvl="0" defTabSz="914400">
              <a:tabLst>
                <a:tab pos="628650" algn="l"/>
              </a:tabLst>
              <a:defRPr/>
            </a:pPr>
            <a:r>
              <a:rPr lang="en-US" sz="1600" b="1" dirty="0">
                <a:solidFill>
                  <a:srgbClr val="00B050"/>
                </a:solidFill>
                <a:latin typeface="Trebuchet MS" panose="020B0603020202020204" pitchFamily="34" charset="0"/>
                <a:cs typeface="Traditional Arabic" panose="020F0502020204030204" pitchFamily="18" charset="-78"/>
              </a:rPr>
              <a:t>	Mai 29-30, 2025, </a:t>
            </a:r>
            <a:r>
              <a:rPr lang="en-US" sz="1600" b="1" kern="1200" dirty="0">
                <a:solidFill>
                  <a:srgbClr val="00B050"/>
                </a:solidFill>
                <a:latin typeface="Trebuchet MS" panose="020B0603020202020204" pitchFamily="34" charset="0"/>
                <a:cs typeface="Traditional Arabic" panose="020F0502020204030204" pitchFamily="18" charset="-78"/>
                <a:sym typeface="Wingdings" panose="05000000000000000000" pitchFamily="2" charset="2"/>
              </a:rPr>
              <a:t> UNIBS</a:t>
            </a:r>
            <a:endParaRPr lang="fr-FR" sz="1600" b="1" i="0" u="none" strike="noStrike" cap="none" dirty="0">
              <a:ln>
                <a:noFill/>
              </a:ln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7E322E77-1054-7952-C0A2-A98E5ADDE1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121264"/>
              </p:ext>
            </p:extLst>
          </p:nvPr>
        </p:nvGraphicFramePr>
        <p:xfrm>
          <a:off x="96069" y="2260418"/>
          <a:ext cx="12001450" cy="3944620"/>
        </p:xfrm>
        <a:graphic>
          <a:graphicData uri="http://schemas.openxmlformats.org/drawingml/2006/table">
            <a:tbl>
              <a:tblPr/>
              <a:tblGrid>
                <a:gridCol w="12001450">
                  <a:extLst>
                    <a:ext uri="{9D8B030D-6E8A-4147-A177-3AD203B41FA5}">
                      <a16:colId xmlns:a16="http://schemas.microsoft.com/office/drawing/2014/main" val="3775035272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 NAME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88072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Modulation of Energy Metabolism by treatments and Exercise in Cancer, Obesity, Inmunological blood diseases, and Hemoglobinopathies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59585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Toward a UNITA Student Health Observatory (U-SHO)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628004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Redefining Micro- and Nano-Plastics (MNP) as Active Disruptors of Gut–Liver Barriers and Vectors of Microbial Translocation in Global Health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95117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Targeting insect cytochrome P450 with natural inhibitors: a green strategy for malaria and other vector-borne disease control as a global health challenge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87103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Disrupting Immune-Metabolic Crosstalk in Cancer via Dual Targeting of TLR2 and xCT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70462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62623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Advancing Knowledge to Promote Health Equity across the UNITA Alliance (AKHE-UNITA).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63819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Spreading global health citizen science research methodologies for UNITA (SPHERE)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128255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REVA: Repurposing drugs to trEat Vaginal yeast: search for new Antimycotics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52796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“MINERVA: Micro/Nanoplastics Exposure and Reproductive Vulnerability Assessment in Ruminants – A Pilot Study with True-to-Life Particles”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389690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ROOTS Rural Opportunities for Ongoing physical activity through Theory-based Strategies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98813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Unfolding Non-Invasive Treatment Advances Against Pain (UNITA-AP) - Validation of novel peptides and their non invasive delivery strategies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37157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Veterinary Cell Therapies in a One Health World (VetCellOH)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7419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MOSAICOH - Mining soil microorganisms for antimicrobial discovery within a One Health approach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807702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NeuroUnita - a transdisciplinary Neuroscience platform of the Unita alliance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74513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HEALPS (Health &amp; Environment in the Alps). OneHealth Mountains – Building a Multidisciplinary Network for Sustainable Mountain Futures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1661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Lifestyle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Behaviours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Mental and Physical Health, and Oral Health in Students and Migrants living in Mountain Areas: a Preventive Medicine Perspective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91136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6489860" name="ZoneTexte 1"/>
          <p:cNvSpPr txBox="1"/>
          <p:nvPr/>
        </p:nvSpPr>
        <p:spPr bwMode="auto">
          <a:xfrm>
            <a:off x="3720530" y="3082466"/>
            <a:ext cx="4104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Upcoming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activities</a:t>
            </a:r>
            <a:endParaRPr lang="fr-FR" sz="3200" b="1" spc="-1" dirty="0">
              <a:solidFill>
                <a:srgbClr val="0C4DA2"/>
              </a:solidFill>
              <a:latin typeface="Trebuchet MS"/>
              <a:ea typeface="Arial"/>
              <a:cs typeface="Noto Sans SC Regular"/>
            </a:endParaRPr>
          </a:p>
          <a:p>
            <a:pPr algn="ctr">
              <a:defRPr/>
            </a:pPr>
            <a:endParaRPr lang="fr-F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535625871" name="Tableau 2"/>
          <p:cNvGraphicFramePr>
            <a:graphicFrameLocks noGrp="1"/>
          </p:cNvGraphicFramePr>
          <p:nvPr/>
        </p:nvGraphicFramePr>
        <p:xfrm>
          <a:off x="969061" y="1558881"/>
          <a:ext cx="10297144" cy="1177290"/>
        </p:xfrm>
        <a:graphic>
          <a:graphicData uri="http://schemas.openxmlformats.org/drawingml/2006/table">
            <a:tbl>
              <a:tblPr/>
              <a:tblGrid>
                <a:gridCol w="6552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1"/>
                        <a:t>Topic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b="1"/>
                        <a:t>Place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1"/>
                        <a:t>date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and gene therapies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b="0" dirty="0"/>
                        <a:t>UBI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0" dirty="0"/>
                        <a:t>July 2025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it-IT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Managing</a:t>
                      </a:r>
                      <a:r>
                        <a:rPr lang="it-IT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Vital </a:t>
                      </a:r>
                      <a:r>
                        <a:rPr lang="it-IT" sz="1800" b="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Emergencies</a:t>
                      </a:r>
                      <a:endParaRPr lang="en-US" b="0" dirty="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b="0" dirty="0"/>
                        <a:t>HES-SO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0" dirty="0"/>
                        <a:t>June 2025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19060597" name="ZoneTexte 3"/>
          <p:cNvSpPr txBox="1"/>
          <p:nvPr/>
        </p:nvSpPr>
        <p:spPr bwMode="auto">
          <a:xfrm>
            <a:off x="1704306" y="746812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200" b="1" spc="-1" dirty="0">
                <a:solidFill>
                  <a:srgbClr val="0C4DA2"/>
                </a:solidFill>
                <a:latin typeface="Trebuchet MS"/>
                <a:ea typeface="Arial"/>
              </a:rPr>
              <a:t>L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ast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BIPs</a:t>
            </a:r>
            <a:r>
              <a:rPr lang="fr-FR" sz="3200" b="1" spc="-1" dirty="0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 </a:t>
            </a:r>
            <a:r>
              <a:rPr lang="fr-FR" sz="3200" b="1" spc="-1" dirty="0" err="1">
                <a:solidFill>
                  <a:srgbClr val="0C4DA2"/>
                </a:solidFill>
                <a:latin typeface="Trebuchet MS"/>
                <a:ea typeface="Arial"/>
                <a:cs typeface="Noto Sans SC Regular"/>
              </a:rPr>
              <a:t>organized</a:t>
            </a:r>
            <a:endParaRPr lang="fr-F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2099413619" name="Tableau 4"/>
          <p:cNvGraphicFramePr>
            <a:graphicFrameLocks noGrp="1"/>
          </p:cNvGraphicFramePr>
          <p:nvPr/>
        </p:nvGraphicFramePr>
        <p:xfrm>
          <a:off x="948221" y="3775534"/>
          <a:ext cx="10297145" cy="1569720"/>
        </p:xfrm>
        <a:graphic>
          <a:graphicData uri="http://schemas.openxmlformats.org/drawingml/2006/table">
            <a:tbl>
              <a:tblPr/>
              <a:tblGrid>
                <a:gridCol w="6632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0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1"/>
                        <a:t>Topic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b="1"/>
                        <a:t>Place</a:t>
                      </a:r>
                      <a:endParaRPr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1" dirty="0"/>
                        <a:t>Date</a:t>
                      </a:r>
                      <a:endParaRPr dirty="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b="0" dirty="0"/>
                        <a:t>Webinar </a:t>
                      </a:r>
                      <a:r>
                        <a:rPr lang="fr-FR" b="0" dirty="0" err="1"/>
                        <a:t>series</a:t>
                      </a:r>
                      <a:r>
                        <a:rPr lang="fr-FR" b="0" dirty="0"/>
                        <a:t>, to follow up on SG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b="0" dirty="0"/>
                        <a:t>web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0" dirty="0" err="1"/>
                        <a:t>January</a:t>
                      </a:r>
                      <a:r>
                        <a:rPr lang="fr-FR" b="0" dirty="0"/>
                        <a:t> 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0" dirty="0"/>
                        <a:t>Webinars to improve networking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b="0" dirty="0"/>
                        <a:t>web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b="0" dirty="0" err="1"/>
                        <a:t>Feb-Dec</a:t>
                      </a:r>
                      <a:endParaRPr lang="fr-FR" b="0" dirty="0"/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b="0" dirty="0"/>
                        <a:t>Summer School on environmental health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b="0" dirty="0"/>
                        <a:t>TBD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b="0" dirty="0"/>
                        <a:t>TBD</a:t>
                      </a:r>
                    </a:p>
                  </a:txBody>
                  <a:tcPr marL="0" marR="0" marT="0" marB="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36169065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712651"/>
              </p:ext>
            </p:extLst>
          </p:nvPr>
        </p:nvGraphicFramePr>
        <p:xfrm>
          <a:off x="696194" y="2276872"/>
          <a:ext cx="3600400" cy="3431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UBI</a:t>
                      </a:r>
                      <a:endParaRPr dirty="0"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Ana Paula Duarte/Ana Cristovao</a:t>
                      </a:r>
                      <a:endParaRPr dirty="0"/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IPG</a:t>
                      </a:r>
                      <a:endParaRPr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Maria FátimaSantos M. Roque </a:t>
                      </a:r>
                      <a:endParaRPr dirty="0"/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UNIZAR</a:t>
                      </a:r>
                      <a:endParaRPr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CH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Inma</a:t>
                      </a:r>
                      <a:r>
                        <a:rPr lang="fr-CH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Martín </a:t>
                      </a:r>
                      <a:r>
                        <a:rPr lang="fr-CH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Burriel</a:t>
                      </a:r>
                      <a:r>
                        <a:rPr lang="fr-CH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/Alfonso </a:t>
                      </a:r>
                      <a:r>
                        <a:rPr lang="fr-CH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Abecia</a:t>
                      </a:r>
                      <a:endParaRPr lang="pt-BR" sz="140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UPNA</a:t>
                      </a:r>
                      <a:endParaRPr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CH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Iñigo</a:t>
                      </a:r>
                      <a:r>
                        <a:rPr lang="fr-CH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Lasa </a:t>
                      </a:r>
                      <a:endParaRPr lang="es-ES" sz="140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UPPA</a:t>
                      </a:r>
                      <a:endParaRPr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CH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Julien Bois/Gautier </a:t>
                      </a:r>
                      <a:r>
                        <a:rPr lang="fr-CH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Zunquin</a:t>
                      </a:r>
                      <a:endParaRPr lang="fr-FR" sz="140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b="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USMB</a:t>
                      </a:r>
                      <a:endParaRPr b="0" dirty="0">
                        <a:solidFill>
                          <a:schemeClr val="tx1"/>
                        </a:solidFill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CH" sz="1400" b="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Sonia </a:t>
                      </a:r>
                      <a:r>
                        <a:rPr lang="fr-CH" sz="1400" b="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Pelissier</a:t>
                      </a:r>
                      <a:endParaRPr lang="de-DE" sz="1400" b="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b="1" u="none" strike="noStrike">
                          <a:solidFill>
                            <a:srgbClr val="0000FF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HESSO</a:t>
                      </a:r>
                      <a:endParaRPr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b="1" u="none" strike="noStrike" dirty="0">
                          <a:solidFill>
                            <a:srgbClr val="0000FF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Amalric </a:t>
                      </a:r>
                      <a:r>
                        <a:rPr lang="fr-FR" sz="1400" b="1" u="none" strike="noStrike" dirty="0" err="1">
                          <a:solidFill>
                            <a:srgbClr val="0000FF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Ortlieb</a:t>
                      </a:r>
                      <a:endParaRPr dirty="0"/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UNITO</a:t>
                      </a:r>
                      <a:endParaRPr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CH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Alessandro Vercelli/Luca </a:t>
                      </a:r>
                      <a:r>
                        <a:rPr lang="fr-CH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Bonfanti</a:t>
                      </a:r>
                      <a:endParaRPr lang="fr-FR" sz="140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b="1" u="none" strike="noStrike">
                          <a:solidFill>
                            <a:srgbClr val="0000FF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UNIBS</a:t>
                      </a:r>
                      <a:endParaRPr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it-IT" sz="1400" b="1" u="none" strike="noStrike" dirty="0">
                          <a:solidFill>
                            <a:srgbClr val="0000FF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Donatella Placidi</a:t>
                      </a:r>
                      <a:endParaRPr dirty="0"/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UVT</a:t>
                      </a:r>
                      <a:endParaRPr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CH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Florin Alin Sava </a:t>
                      </a:r>
                      <a:endParaRPr lang="de-DE" sz="140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UNITBV</a:t>
                      </a:r>
                      <a:endParaRPr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CH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Tudor </a:t>
                      </a:r>
                      <a:r>
                        <a:rPr lang="fr-CH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Badea</a:t>
                      </a:r>
                      <a:r>
                        <a:rPr lang="fr-CH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</a:t>
                      </a:r>
                      <a:endParaRPr lang="fr-FR" sz="140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956">
                <a:tc>
                  <a:txBody>
                    <a:bodyPr/>
                    <a:lstStyle/>
                    <a:p>
                      <a:pPr marL="0" indent="92075"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CHNU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>
                        <a:defRPr/>
                      </a:pPr>
                      <a:r>
                        <a:rPr lang="fr-CH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Lidiia</a:t>
                      </a:r>
                      <a:r>
                        <a:rPr lang="fr-CH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</a:t>
                      </a:r>
                      <a:r>
                        <a:rPr lang="fr-CH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Khuda</a:t>
                      </a:r>
                      <a:endParaRPr lang="fr-FR" sz="140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58119395" name="ZoneTexte 3"/>
          <p:cNvSpPr txBox="1"/>
          <p:nvPr/>
        </p:nvSpPr>
        <p:spPr bwMode="auto">
          <a:xfrm>
            <a:off x="768202" y="1399408"/>
            <a:ext cx="38884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Leader, co-leader, members of the GH task team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251492747" name="ZoneTexte 5"/>
          <p:cNvSpPr txBox="1"/>
          <p:nvPr/>
        </p:nvSpPr>
        <p:spPr bwMode="auto">
          <a:xfrm>
            <a:off x="4942915" y="1333510"/>
            <a:ext cx="68405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  <a:latin typeface="Calibri"/>
              </a:rPr>
              <a:t>Core competence</a:t>
            </a:r>
            <a:endParaRPr dirty="0"/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Life sciences, chemistry, psychology, sport science, veterinary, economy and law.</a:t>
            </a:r>
            <a:endParaRPr dirty="0"/>
          </a:p>
          <a:p>
            <a:pPr>
              <a:defRPr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92917066" name="ZoneTexte 7"/>
          <p:cNvSpPr txBox="1"/>
          <p:nvPr/>
        </p:nvSpPr>
        <p:spPr bwMode="auto">
          <a:xfrm>
            <a:off x="4942915" y="2760731"/>
            <a:ext cx="73903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</a:rPr>
              <a:t>Number of people participating in hub activities 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Cartography: 264 projects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86 participants to the matching events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24 starting grants projects presented </a:t>
            </a:r>
            <a:endParaRPr dirty="0"/>
          </a:p>
        </p:txBody>
      </p:sp>
      <p:sp>
        <p:nvSpPr>
          <p:cNvPr id="122191973" name="ZoneTexte 8"/>
          <p:cNvSpPr txBox="1"/>
          <p:nvPr/>
        </p:nvSpPr>
        <p:spPr bwMode="auto">
          <a:xfrm>
            <a:off x="4942915" y="4653136"/>
            <a:ext cx="63618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  <a:latin typeface="Calibri"/>
              </a:rPr>
              <a:t>Main projects for 2024-2025 : 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Structure the hub activity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Matching event &amp; Starting grants</a:t>
            </a:r>
            <a:endParaRPr lang="en-US" sz="2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5547E5-BA04-3CBE-A1D9-EAF17EBA7FDD}"/>
              </a:ext>
            </a:extLst>
          </p:cNvPr>
          <p:cNvSpPr txBox="1"/>
          <p:nvPr/>
        </p:nvSpPr>
        <p:spPr bwMode="auto">
          <a:xfrm>
            <a:off x="2856434" y="50105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ctr">
              <a:defRPr sz="2400" b="1" i="1" u="sng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z="2800" dirty="0"/>
              <a:t>Practical information on the GH hub</a:t>
            </a:r>
            <a:endParaRPr sz="2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6165304"/>
            <a:ext cx="12193588" cy="6846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None/>
              <a:defRPr/>
            </a:pPr>
            <a:endParaRPr lang="fr-FR" sz="1800" b="0" i="0" u="none" strike="noStrike" cap="none">
              <a:ln>
                <a:noFill/>
              </a:ln>
              <a:solidFill>
                <a:schemeClr val="bg1"/>
              </a:solidFill>
              <a:latin typeface="Calibri"/>
              <a:cs typeface="Noto Sans SC Regular"/>
            </a:endParaRPr>
          </a:p>
        </p:txBody>
      </p:sp>
      <p:sp>
        <p:nvSpPr>
          <p:cNvPr id="62" name="ZoneTexte 61"/>
          <p:cNvSpPr txBox="1"/>
          <p:nvPr/>
        </p:nvSpPr>
        <p:spPr bwMode="auto">
          <a:xfrm>
            <a:off x="3048794" y="11247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i="1" u="sng">
                <a:solidFill>
                  <a:schemeClr val="tx1"/>
                </a:solidFill>
              </a:rPr>
              <a:t>Hub sub-themes</a:t>
            </a:r>
            <a:endParaRPr/>
          </a:p>
        </p:txBody>
      </p:sp>
      <p:sp>
        <p:nvSpPr>
          <p:cNvPr id="15" name="ZoneTexte 14"/>
          <p:cNvSpPr txBox="1"/>
          <p:nvPr/>
        </p:nvSpPr>
        <p:spPr bwMode="auto">
          <a:xfrm>
            <a:off x="2424386" y="476672"/>
            <a:ext cx="7488832" cy="535531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b" anchorCtr="1">
            <a:noAutofit/>
          </a:bodyPr>
          <a:lstStyle>
            <a:defPPr>
              <a:defRPr lang="en-GB"/>
            </a:defPPr>
            <a:lvl1pPr algn="ctr" defTabSz="914400">
              <a:lnSpc>
                <a:spcPct val="90000"/>
              </a:lnSpc>
              <a:tabLst>
                <a:tab pos="0" algn="l"/>
              </a:tabLst>
              <a:defRPr sz="3200" b="1" spc="-1">
                <a:solidFill>
                  <a:srgbClr val="0C4DA2"/>
                </a:solidFill>
                <a:latin typeface="Trebuchet MS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Digital Transition </a:t>
            </a:r>
            <a:r>
              <a:rPr lang="fr-FR"/>
              <a:t>(DT) hub</a:t>
            </a:r>
            <a:endParaRPr lang="en-US"/>
          </a:p>
        </p:txBody>
      </p:sp>
      <p:sp>
        <p:nvSpPr>
          <p:cNvPr id="16" name="ZoneTexte 15"/>
          <p:cNvSpPr txBox="1"/>
          <p:nvPr/>
        </p:nvSpPr>
        <p:spPr bwMode="auto">
          <a:xfrm>
            <a:off x="673325" y="5343599"/>
            <a:ext cx="76557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0">
              <a:defRPr/>
            </a:pPr>
            <a:r>
              <a:rPr lang="en-US" sz="2400" dirty="0">
                <a:solidFill>
                  <a:schemeClr val="tx1"/>
                </a:solidFill>
              </a:rPr>
              <a:t>IoT &amp; Telecom</a:t>
            </a:r>
            <a:r>
              <a:rPr lang="en-US" dirty="0"/>
              <a:t>                                      </a:t>
            </a:r>
            <a:r>
              <a:rPr lang="en-US" sz="2400" dirty="0">
                <a:solidFill>
                  <a:schemeClr val="tx1"/>
                </a:solidFill>
              </a:rPr>
              <a:t>Cybersecurity</a:t>
            </a:r>
            <a:endParaRPr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5C63448-D360-441B-9CB9-447DEECB0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445" y="1807030"/>
            <a:ext cx="1026197" cy="114182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4F016F9-977A-450E-849E-DDC730F7E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043" y="1807030"/>
            <a:ext cx="1584176" cy="112793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D26C768-EF06-4B98-B0FC-E076D1174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723" y="1807030"/>
            <a:ext cx="1228143" cy="11877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106E5EB-767C-48E2-BF50-52363F5D46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1437" y="4151346"/>
            <a:ext cx="1349099" cy="11279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BD0CE2C-E04D-4D11-BEBF-6B70FBB120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7915" y="4095368"/>
            <a:ext cx="1637757" cy="11338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D8AF734-4A46-431D-9572-715D79328B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5059" y="4095368"/>
            <a:ext cx="1228143" cy="1128356"/>
          </a:xfrm>
          <a:prstGeom prst="rect">
            <a:avLst/>
          </a:prstGeom>
        </p:spPr>
      </p:pic>
      <p:sp>
        <p:nvSpPr>
          <p:cNvPr id="14" name="ZoneTexte 15">
            <a:extLst>
              <a:ext uri="{FF2B5EF4-FFF2-40B4-BE49-F238E27FC236}">
                <a16:creationId xmlns:a16="http://schemas.microsoft.com/office/drawing/2014/main" id="{00008C9A-C65C-4A2E-94BB-561677DE162C}"/>
              </a:ext>
            </a:extLst>
          </p:cNvPr>
          <p:cNvSpPr txBox="1"/>
          <p:nvPr/>
        </p:nvSpPr>
        <p:spPr bwMode="auto">
          <a:xfrm>
            <a:off x="265163" y="2934964"/>
            <a:ext cx="33843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0" algn="ctr">
              <a:defRPr/>
            </a:pPr>
            <a:r>
              <a:rPr lang="en-US" sz="2400" dirty="0">
                <a:solidFill>
                  <a:schemeClr val="tx1"/>
                </a:solidFill>
              </a:rPr>
              <a:t>AI &amp; ML applied to different fields</a:t>
            </a:r>
            <a:endParaRPr dirty="0"/>
          </a:p>
        </p:txBody>
      </p:sp>
      <p:sp>
        <p:nvSpPr>
          <p:cNvPr id="17" name="ZoneTexte 15">
            <a:extLst>
              <a:ext uri="{FF2B5EF4-FFF2-40B4-BE49-F238E27FC236}">
                <a16:creationId xmlns:a16="http://schemas.microsoft.com/office/drawing/2014/main" id="{BD5C5837-1B1A-4CE8-9E2D-7FEC4BD6094A}"/>
              </a:ext>
            </a:extLst>
          </p:cNvPr>
          <p:cNvSpPr txBox="1"/>
          <p:nvPr/>
        </p:nvSpPr>
        <p:spPr bwMode="auto">
          <a:xfrm>
            <a:off x="4404606" y="3077502"/>
            <a:ext cx="6372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0">
              <a:defRPr/>
            </a:pPr>
            <a:r>
              <a:rPr lang="en-US" sz="2400" dirty="0">
                <a:solidFill>
                  <a:schemeClr val="tx1"/>
                </a:solidFill>
              </a:rPr>
              <a:t>   e-learning                             e-Health</a:t>
            </a:r>
            <a:endParaRPr lang="en-US" sz="240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0B5937C-5B92-499F-8EDE-B46FD42743C3}"/>
              </a:ext>
            </a:extLst>
          </p:cNvPr>
          <p:cNvSpPr/>
          <p:nvPr/>
        </p:nvSpPr>
        <p:spPr>
          <a:xfrm>
            <a:off x="6816874" y="5229200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 algn="ctr">
              <a:defRPr/>
            </a:pPr>
            <a:r>
              <a:rPr lang="en-US" sz="2400" dirty="0">
                <a:solidFill>
                  <a:schemeClr val="tx1"/>
                </a:solidFill>
              </a:rPr>
              <a:t>Advanced manufacturing &amp; Industry 4.0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 bwMode="auto">
          <a:xfrm>
            <a:off x="912218" y="1227680"/>
            <a:ext cx="10873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b="1" dirty="0">
                <a:solidFill>
                  <a:srgbClr val="003399"/>
                </a:solidFill>
              </a:rPr>
              <a:t>ME1: </a:t>
            </a:r>
            <a:r>
              <a:rPr lang="en-US" b="1" dirty="0">
                <a:solidFill>
                  <a:schemeClr val="tx1"/>
                </a:solidFill>
              </a:rPr>
              <a:t>Intelligent Information Processing for the Digital Transition: Promises and Risks: </a:t>
            </a:r>
            <a:r>
              <a:rPr lang="en-US" dirty="0">
                <a:solidFill>
                  <a:srgbClr val="00B050"/>
                </a:solidFill>
              </a:rPr>
              <a:t>Guarda, 25-26 March 2025</a:t>
            </a:r>
          </a:p>
          <a:p>
            <a:pPr>
              <a:defRPr/>
            </a:pPr>
            <a:r>
              <a:rPr lang="en-US" b="1" dirty="0">
                <a:solidFill>
                  <a:srgbClr val="003399"/>
                </a:solidFill>
              </a:rPr>
              <a:t>ME2: </a:t>
            </a:r>
            <a:r>
              <a:rPr lang="en-US" b="1" dirty="0">
                <a:solidFill>
                  <a:schemeClr val="tx1"/>
                </a:solidFill>
              </a:rPr>
              <a:t>Green and Secure ICT for the digital society in Anthropocene: </a:t>
            </a:r>
            <a:r>
              <a:rPr lang="en-US" dirty="0">
                <a:solidFill>
                  <a:srgbClr val="00B050"/>
                </a:solidFill>
              </a:rPr>
              <a:t>Pamplona, 29-30 May 2025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 bwMode="auto">
          <a:xfrm>
            <a:off x="2424386" y="373189"/>
            <a:ext cx="7488832" cy="535531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b" anchorCtr="1">
            <a:noAutofit/>
          </a:bodyPr>
          <a:lstStyle>
            <a:defPPr>
              <a:defRPr lang="en-GB"/>
            </a:defPPr>
            <a:lvl1pPr algn="ctr" defTabSz="914400">
              <a:lnSpc>
                <a:spcPct val="90000"/>
              </a:lnSpc>
              <a:tabLst>
                <a:tab pos="0" algn="l"/>
              </a:tabLst>
              <a:defRPr sz="3200" b="1" spc="-1">
                <a:solidFill>
                  <a:srgbClr val="0C4DA2"/>
                </a:solidFill>
                <a:latin typeface="Trebuchet MS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ES" dirty="0" err="1"/>
              <a:t>Matching</a:t>
            </a:r>
            <a:r>
              <a:rPr lang="es-ES" dirty="0"/>
              <a:t> </a:t>
            </a:r>
            <a:r>
              <a:rPr lang="es-ES" dirty="0" err="1"/>
              <a:t>Events</a:t>
            </a:r>
            <a:endParaRPr lang="en-US" dirty="0"/>
          </a:p>
        </p:txBody>
      </p:sp>
      <p:sp>
        <p:nvSpPr>
          <p:cNvPr id="2" name="ZoneTexte 8">
            <a:extLst>
              <a:ext uri="{FF2B5EF4-FFF2-40B4-BE49-F238E27FC236}">
                <a16:creationId xmlns:a16="http://schemas.microsoft.com/office/drawing/2014/main" id="{2E3C0B2D-15F1-6AA9-5C5C-F182F390090F}"/>
              </a:ext>
            </a:extLst>
          </p:cNvPr>
          <p:cNvSpPr txBox="1"/>
          <p:nvPr/>
        </p:nvSpPr>
        <p:spPr bwMode="auto">
          <a:xfrm>
            <a:off x="2424386" y="2173389"/>
            <a:ext cx="7488832" cy="535531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b" anchorCtr="1">
            <a:noAutofit/>
          </a:bodyPr>
          <a:lstStyle>
            <a:defPPr>
              <a:defRPr lang="en-GB"/>
            </a:defPPr>
            <a:lvl1pPr algn="ctr" defTabSz="914400">
              <a:lnSpc>
                <a:spcPct val="90000"/>
              </a:lnSpc>
              <a:tabLst>
                <a:tab pos="0" algn="l"/>
              </a:tabLst>
              <a:defRPr sz="3200" b="1" spc="-1">
                <a:solidFill>
                  <a:srgbClr val="0C4DA2"/>
                </a:solidFill>
                <a:latin typeface="Trebuchet MS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ES" dirty="0" err="1"/>
              <a:t>Starting</a:t>
            </a:r>
            <a:r>
              <a:rPr lang="es-ES" dirty="0"/>
              <a:t> </a:t>
            </a:r>
            <a:r>
              <a:rPr lang="es-ES" dirty="0" err="1"/>
              <a:t>Grants</a:t>
            </a:r>
            <a:r>
              <a:rPr lang="es-ES" dirty="0"/>
              <a:t> </a:t>
            </a:r>
            <a:r>
              <a:rPr lang="es-ES" b="0" dirty="0"/>
              <a:t>(5/9/2025 - 4/9/2026) </a:t>
            </a:r>
            <a:endParaRPr lang="en-US" b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53B762B-5B2B-1980-0C2A-A7F5786D0C27}"/>
              </a:ext>
            </a:extLst>
          </p:cNvPr>
          <p:cNvSpPr txBox="1"/>
          <p:nvPr/>
        </p:nvSpPr>
        <p:spPr>
          <a:xfrm>
            <a:off x="948222" y="2886560"/>
            <a:ext cx="10297144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srgbClr val="0070C0"/>
                </a:solidFill>
              </a:rPr>
              <a:t>SG1:</a:t>
            </a:r>
            <a:r>
              <a:rPr lang="es-ES" b="1" dirty="0">
                <a:solidFill>
                  <a:srgbClr val="003399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Intelligent Information Processing for the Digital Transition: Promises and Risks: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4 projects funded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  <a:p>
            <a:pPr marL="1085850" lvl="1" indent="-3429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  Theory of Mind and Conversational engagement in Human-AI interactive Technology</a:t>
            </a:r>
          </a:p>
          <a:p>
            <a:pPr marL="1200150" lvl="1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Social robots in education: weaving networks &amp; opening paths</a:t>
            </a:r>
          </a:p>
          <a:p>
            <a:pPr marL="1200150" lvl="1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Automating clinical scoring with LLMs: A pragmatic digital transition</a:t>
            </a:r>
          </a:p>
          <a:p>
            <a:pPr marL="1200150" lvl="1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Adaptive Intelligent Tutoring Chatbot for Education and Industry</a:t>
            </a:r>
          </a:p>
          <a:p>
            <a:pPr lvl="1" indent="0">
              <a:spcBef>
                <a:spcPts val="300"/>
              </a:spcBef>
              <a:spcAft>
                <a:spcPts val="300"/>
              </a:spcAft>
            </a:pPr>
            <a:endParaRPr lang="en-US" sz="1200" dirty="0">
              <a:solidFill>
                <a:srgbClr val="0070C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s-ES" dirty="0">
                <a:solidFill>
                  <a:srgbClr val="0070C0"/>
                </a:solidFill>
              </a:rPr>
              <a:t>SG2:</a:t>
            </a:r>
            <a:r>
              <a:rPr lang="es-ES" b="1" dirty="0">
                <a:solidFill>
                  <a:srgbClr val="003399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Green and Secure ICT for the digital society in Anthropocene 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2 projects funded</a:t>
            </a:r>
            <a:endParaRPr lang="en-US" sz="1800" dirty="0">
              <a:solidFill>
                <a:srgbClr val="0070C0"/>
              </a:solidFill>
            </a:endParaRPr>
          </a:p>
          <a:p>
            <a:pPr marL="1200150" lvl="1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BE-SAFE – </a:t>
            </a:r>
            <a:r>
              <a:rPr lang="en-US" dirty="0" err="1">
                <a:solidFill>
                  <a:srgbClr val="0070C0"/>
                </a:solidFill>
              </a:rPr>
              <a:t>BicyclE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SAFEty</a:t>
            </a:r>
            <a:r>
              <a:rPr lang="en-US" dirty="0">
                <a:solidFill>
                  <a:srgbClr val="0070C0"/>
                </a:solidFill>
              </a:rPr>
              <a:t> for Mobility and Active Riding in Smart Cities</a:t>
            </a:r>
          </a:p>
          <a:p>
            <a:pPr marL="1200150" lvl="1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Intelligent Management of Mobility and Parking in Mountain Low-Density Heritage Cities</a:t>
            </a:r>
          </a:p>
          <a:p>
            <a:pPr lvl="0"/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3BAD188-5554-5209-84BC-BE8BB3B7713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49B03B4-517A-4AF4-7878-1F76B0833369}"/>
              </a:ext>
            </a:extLst>
          </p:cNvPr>
          <p:cNvSpPr txBox="1"/>
          <p:nvPr/>
        </p:nvSpPr>
        <p:spPr bwMode="auto">
          <a:xfrm>
            <a:off x="2424386" y="373189"/>
            <a:ext cx="7488832" cy="535531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b" anchorCtr="1">
            <a:noAutofit/>
          </a:bodyPr>
          <a:lstStyle>
            <a:defPPr>
              <a:defRPr lang="en-GB"/>
            </a:defPPr>
            <a:lvl1pPr algn="ctr" defTabSz="914400">
              <a:lnSpc>
                <a:spcPct val="90000"/>
              </a:lnSpc>
              <a:tabLst>
                <a:tab pos="0" algn="l"/>
              </a:tabLst>
              <a:defRPr sz="3200" b="1" spc="-1">
                <a:solidFill>
                  <a:srgbClr val="0C4DA2"/>
                </a:solidFill>
                <a:latin typeface="Trebuchet MS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ES" dirty="0" err="1"/>
              <a:t>Upcoming</a:t>
            </a:r>
            <a:r>
              <a:rPr lang="es-ES" dirty="0"/>
              <a:t> </a:t>
            </a:r>
            <a:r>
              <a:rPr lang="es-ES" dirty="0" err="1"/>
              <a:t>webinars</a:t>
            </a:r>
            <a:endParaRPr lang="en-US" dirty="0"/>
          </a:p>
        </p:txBody>
      </p:sp>
      <p:pic>
        <p:nvPicPr>
          <p:cNvPr id="3" name="Imagen 2" descr="Tabla&#10;&#10;El contenido generado por IA puede ser incorrecto.">
            <a:extLst>
              <a:ext uri="{FF2B5EF4-FFF2-40B4-BE49-F238E27FC236}">
                <a16:creationId xmlns:a16="http://schemas.microsoft.com/office/drawing/2014/main" id="{C656197C-97F2-22B5-BE8E-07DAA787A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28548" y="980728"/>
            <a:ext cx="8480508" cy="1766062"/>
          </a:xfrm>
          <a:prstGeom prst="rect">
            <a:avLst/>
          </a:prstGeom>
        </p:spPr>
      </p:pic>
      <p:sp>
        <p:nvSpPr>
          <p:cNvPr id="5" name="ZoneTexte 8">
            <a:extLst>
              <a:ext uri="{FF2B5EF4-FFF2-40B4-BE49-F238E27FC236}">
                <a16:creationId xmlns:a16="http://schemas.microsoft.com/office/drawing/2014/main" id="{09400CCA-3863-0F77-966E-926B5EE367E6}"/>
              </a:ext>
            </a:extLst>
          </p:cNvPr>
          <p:cNvSpPr txBox="1"/>
          <p:nvPr/>
        </p:nvSpPr>
        <p:spPr bwMode="auto">
          <a:xfrm>
            <a:off x="2352378" y="2924944"/>
            <a:ext cx="7488832" cy="535531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b" anchorCtr="1">
            <a:noAutofit/>
          </a:bodyPr>
          <a:lstStyle>
            <a:defPPr>
              <a:defRPr lang="en-GB"/>
            </a:defPPr>
            <a:lvl1pPr algn="ctr" defTabSz="914400">
              <a:lnSpc>
                <a:spcPct val="90000"/>
              </a:lnSpc>
              <a:tabLst>
                <a:tab pos="0" algn="l"/>
              </a:tabLst>
              <a:defRPr sz="3200" b="1" spc="-1">
                <a:solidFill>
                  <a:srgbClr val="0C4DA2"/>
                </a:solidFill>
                <a:latin typeface="Trebuchet MS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ES" dirty="0" err="1"/>
              <a:t>Upcoming</a:t>
            </a:r>
            <a:r>
              <a:rPr lang="es-ES" dirty="0"/>
              <a:t> workshop</a:t>
            </a:r>
            <a:endParaRPr lang="en-U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5E6F7F3-43F8-D9FE-1476-DD1E6F74AB8E}"/>
              </a:ext>
            </a:extLst>
          </p:cNvPr>
          <p:cNvSpPr txBox="1"/>
          <p:nvPr/>
        </p:nvSpPr>
        <p:spPr>
          <a:xfrm>
            <a:off x="656879" y="3652104"/>
            <a:ext cx="11040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</a:rPr>
              <a:t>Presentation of the results obtained </a:t>
            </a:r>
            <a:r>
              <a:rPr lang="en-US" b="1" dirty="0">
                <a:solidFill>
                  <a:srgbClr val="0070C0"/>
                </a:solidFill>
              </a:rPr>
              <a:t>by Starting Grants &amp; Advanced Grants call (Online). </a:t>
            </a:r>
            <a:r>
              <a:rPr lang="en-US" sz="1800" dirty="0">
                <a:solidFill>
                  <a:schemeClr val="accent1"/>
                </a:solidFill>
              </a:rPr>
              <a:t>Friday 27 March 2026</a:t>
            </a:r>
            <a:endParaRPr lang="es-ES" dirty="0"/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CAA4D8D5-69E1-703B-49C4-368B445A55D3}"/>
              </a:ext>
            </a:extLst>
          </p:cNvPr>
          <p:cNvSpPr txBox="1"/>
          <p:nvPr/>
        </p:nvSpPr>
        <p:spPr bwMode="auto">
          <a:xfrm>
            <a:off x="2352378" y="4259117"/>
            <a:ext cx="7488832" cy="535531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b" anchorCtr="1">
            <a:noAutofit/>
          </a:bodyPr>
          <a:lstStyle>
            <a:defPPr>
              <a:defRPr lang="en-GB"/>
            </a:defPPr>
            <a:lvl1pPr algn="ctr" defTabSz="914400">
              <a:lnSpc>
                <a:spcPct val="90000"/>
              </a:lnSpc>
              <a:tabLst>
                <a:tab pos="0" algn="l"/>
              </a:tabLst>
              <a:defRPr sz="3200" b="1" spc="-1">
                <a:solidFill>
                  <a:srgbClr val="0C4DA2"/>
                </a:solidFill>
                <a:latin typeface="Trebuchet MS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  <a:lvl6pPr>
              <a:defRPr>
                <a:latin typeface="+mn-lt"/>
                <a:ea typeface="+mn-ea"/>
                <a:cs typeface="+mn-cs"/>
              </a:defRPr>
            </a:lvl6pPr>
            <a:lvl7pPr>
              <a:defRPr>
                <a:latin typeface="+mn-lt"/>
                <a:ea typeface="+mn-ea"/>
                <a:cs typeface="+mn-cs"/>
              </a:defRPr>
            </a:lvl7pPr>
            <a:lvl8pPr>
              <a:defRPr>
                <a:latin typeface="+mn-lt"/>
                <a:ea typeface="+mn-ea"/>
                <a:cs typeface="+mn-cs"/>
              </a:defRPr>
            </a:lvl8pPr>
            <a:lvl9pPr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ES" dirty="0" err="1"/>
              <a:t>Upcoming</a:t>
            </a:r>
            <a:r>
              <a:rPr lang="es-ES" dirty="0"/>
              <a:t> Summer </a:t>
            </a:r>
            <a:r>
              <a:rPr lang="es-ES" dirty="0" err="1"/>
              <a:t>Schools</a:t>
            </a:r>
            <a:endParaRPr lang="en-U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AAE2E42-8571-0214-4020-37D0E770ACBF}"/>
              </a:ext>
            </a:extLst>
          </p:cNvPr>
          <p:cNvSpPr txBox="1"/>
          <p:nvPr/>
        </p:nvSpPr>
        <p:spPr bwMode="auto">
          <a:xfrm>
            <a:off x="640681" y="4926751"/>
            <a:ext cx="110562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</a:rPr>
              <a:t>International Summer School on AI: From Life Sciences to Governance and Security. </a:t>
            </a:r>
            <a:r>
              <a:rPr lang="en-US" dirty="0">
                <a:solidFill>
                  <a:schemeClr val="accent1"/>
                </a:solidFill>
              </a:rPr>
              <a:t>Pamplona, 15-19</a:t>
            </a:r>
            <a:r>
              <a:rPr lang="en-US" sz="1800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1"/>
                </a:solidFill>
              </a:rPr>
              <a:t>June</a:t>
            </a:r>
            <a:r>
              <a:rPr lang="en-US" sz="1800" dirty="0">
                <a:solidFill>
                  <a:schemeClr val="accent1"/>
                </a:solidFill>
              </a:rPr>
              <a:t> 2026</a:t>
            </a:r>
          </a:p>
          <a:p>
            <a:r>
              <a:rPr lang="en-US" b="1" dirty="0">
                <a:solidFill>
                  <a:srgbClr val="0070C0"/>
                </a:solidFill>
              </a:rPr>
              <a:t>Green Tech and Creative Technologies. </a:t>
            </a:r>
            <a:r>
              <a:rPr lang="en-US" dirty="0">
                <a:solidFill>
                  <a:schemeClr val="accent1"/>
                </a:solidFill>
              </a:rPr>
              <a:t>UBI, June 2026 (Tentative)</a:t>
            </a:r>
            <a:endParaRPr lang="es-E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4539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11FE1B8-BCFD-C32F-9FA2-95627109E3D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7DBC4A0-7C27-72C8-3ED8-385015CE0D2F}"/>
              </a:ext>
            </a:extLst>
          </p:cNvPr>
          <p:cNvSpPr txBox="1"/>
          <p:nvPr/>
        </p:nvSpPr>
        <p:spPr bwMode="auto">
          <a:xfrm>
            <a:off x="624186" y="1389141"/>
            <a:ext cx="38884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</a:rPr>
              <a:t>Leader, co-leader, appointed representative per university</a:t>
            </a:r>
            <a:endParaRPr lang="fr-FR" sz="2400" b="1" dirty="0">
              <a:solidFill>
                <a:srgbClr val="003399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49D37A-A31C-A212-73D8-192213844FE3}"/>
              </a:ext>
            </a:extLst>
          </p:cNvPr>
          <p:cNvSpPr txBox="1"/>
          <p:nvPr/>
        </p:nvSpPr>
        <p:spPr bwMode="auto">
          <a:xfrm>
            <a:off x="4941660" y="1389141"/>
            <a:ext cx="73903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400" b="1" dirty="0">
                <a:solidFill>
                  <a:srgbClr val="003399"/>
                </a:solidFill>
              </a:rPr>
              <a:t>Core </a:t>
            </a:r>
            <a:r>
              <a:rPr lang="es-ES" sz="2400" b="1" dirty="0" err="1">
                <a:solidFill>
                  <a:srgbClr val="003399"/>
                </a:solidFill>
              </a:rPr>
              <a:t>competence</a:t>
            </a:r>
            <a:endParaRPr dirty="0"/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Telecommunications, Computer Science, Engineering, Mathematics, Social Sciences, Law, Economics</a:t>
            </a:r>
            <a:endParaRPr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388401-AC41-FC9B-8229-E9BFDEE5BDC7}"/>
              </a:ext>
            </a:extLst>
          </p:cNvPr>
          <p:cNvSpPr txBox="1"/>
          <p:nvPr/>
        </p:nvSpPr>
        <p:spPr bwMode="auto">
          <a:xfrm>
            <a:off x="4941660" y="2708920"/>
            <a:ext cx="71317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</a:rPr>
              <a:t>Number of people participating in hub activities </a:t>
            </a:r>
            <a:endParaRPr lang="en-US" sz="24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&gt;120 researchers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Cartography 2: 108 projects</a:t>
            </a:r>
            <a:endParaRPr dirty="0"/>
          </a:p>
          <a:p>
            <a:pPr>
              <a:defRPr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0D83173-589D-CC27-5222-960ADAC2FBA1}"/>
              </a:ext>
            </a:extLst>
          </p:cNvPr>
          <p:cNvSpPr txBox="1"/>
          <p:nvPr/>
        </p:nvSpPr>
        <p:spPr bwMode="auto">
          <a:xfrm>
            <a:off x="4921865" y="4023070"/>
            <a:ext cx="73903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</a:rPr>
              <a:t>Main project for 2025-2026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Starting grants &amp; Advanced Grants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Exploration of external funding sources</a:t>
            </a:r>
            <a:r>
              <a:rPr lang="es-ES" dirty="0"/>
              <a:t>l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Alliances with regional EDIHs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95C2DE-CF90-DCCD-3401-45162E5FE800}"/>
              </a:ext>
            </a:extLst>
          </p:cNvPr>
          <p:cNvSpPr txBox="1"/>
          <p:nvPr/>
        </p:nvSpPr>
        <p:spPr bwMode="auto">
          <a:xfrm>
            <a:off x="2856434" y="50105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ctr">
              <a:defRPr sz="2400" b="1" i="1" u="sng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z="2800" dirty="0"/>
              <a:t>Practical information on the DT hub</a:t>
            </a:r>
            <a:endParaRPr sz="2800" dirty="0"/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F304E81-5DD1-1CE1-122E-C39ACC596EE8}"/>
              </a:ext>
            </a:extLst>
          </p:cNvPr>
          <p:cNvGraphicFramePr>
            <a:graphicFrameLocks noGrp="1"/>
          </p:cNvGraphicFramePr>
          <p:nvPr/>
        </p:nvGraphicFramePr>
        <p:xfrm>
          <a:off x="768202" y="2276872"/>
          <a:ext cx="3528392" cy="3498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33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b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UBI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Bruno Correia</a:t>
                      </a:r>
                      <a:endParaRPr dirty="0"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5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b="1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IPG</a:t>
                      </a:r>
                      <a:endParaRPr lang="fr-FR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pt-BR" sz="1400" b="1" u="none" strike="noStrike" dirty="0">
                          <a:solidFill>
                            <a:srgbClr val="0000FF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Catarina Carreto</a:t>
                      </a:r>
                      <a:endParaRPr dirty="0"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00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b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UNIZAR</a:t>
                      </a:r>
                      <a:endParaRPr lang="fr-FR" sz="14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Alfonso Ortega</a:t>
                      </a:r>
                      <a:endParaRPr dirty="0"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33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b="1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UPNA                  </a:t>
                      </a:r>
                      <a:endParaRPr lang="fr-FR" sz="1400" b="1" i="0" u="none" strike="noStrike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es-ES" sz="1400" b="1" u="none" strike="noStrike" dirty="0">
                          <a:solidFill>
                            <a:srgbClr val="0000FF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Antonio Lopez</a:t>
                      </a:r>
                      <a:endParaRPr dirty="0"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06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b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UPPA</a:t>
                      </a:r>
                      <a:endParaRPr lang="fr-FR" sz="14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Philippe Roose</a:t>
                      </a: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33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USMB</a:t>
                      </a:r>
                      <a:endParaRPr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de-DE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Emmanuel Trouvé</a:t>
                      </a:r>
                      <a:endParaRPr dirty="0"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33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b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HESSO</a:t>
                      </a:r>
                      <a:endParaRPr lang="fr-FR" sz="14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</a:t>
                      </a:r>
                      <a:r>
                        <a:rPr lang="fr-FR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Ortlieb</a:t>
                      </a: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Amalric</a:t>
                      </a:r>
                      <a:endParaRPr dirty="0"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911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UNITO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</a:t>
                      </a: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Lavinia  </a:t>
                      </a:r>
                      <a:r>
                        <a:rPr lang="fr-FR" sz="1400" u="none" strike="noStrike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Tagliabue</a:t>
                      </a:r>
                      <a:endParaRPr lang="fr-FR" sz="140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33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UNIBS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it-IT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Federico Cerutti</a:t>
                      </a:r>
                      <a:endParaRPr sz="140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31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UVT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de-DE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Sebastian Stefaniga</a:t>
                      </a:r>
                      <a:endParaRPr dirty="0"/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18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UNITBV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Mihai </a:t>
                      </a:r>
                      <a:r>
                        <a:rPr lang="fr-FR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Duguleana</a:t>
                      </a:r>
                      <a:endParaRPr lang="fr-FR" sz="140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7941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40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CHNU</a:t>
                      </a:r>
                      <a:endParaRPr lang="fr-FR" sz="14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 Yuriy </a:t>
                      </a:r>
                      <a:r>
                        <a:rPr lang="fr-FR" sz="1400" u="none" strike="noStrike" dirty="0" err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Noto Sans SC Regular"/>
                        </a:rPr>
                        <a:t>Ushenko</a:t>
                      </a:r>
                      <a:endParaRPr lang="fr-FR" sz="1400" u="none" strike="noStrike" dirty="0">
                        <a:solidFill>
                          <a:schemeClr val="tx1"/>
                        </a:solidFill>
                        <a:latin typeface="Calibri"/>
                        <a:ea typeface="Arial"/>
                        <a:cs typeface="Noto Sans SC Regular"/>
                      </a:endParaRPr>
                    </a:p>
                  </a:txBody>
                  <a:tcPr marL="6285" marR="6285" marT="6285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1759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90D4F5-2E4E-45F8-82EC-7E55643A1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" t="8034" r="4021"/>
          <a:stretch/>
        </p:blipFill>
        <p:spPr>
          <a:xfrm>
            <a:off x="5448722" y="3283753"/>
            <a:ext cx="3648235" cy="214046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938A4AF-9DF9-41DB-B598-CA710E0F84A7}"/>
              </a:ext>
            </a:extLst>
          </p:cNvPr>
          <p:cNvSpPr txBox="1"/>
          <p:nvPr/>
        </p:nvSpPr>
        <p:spPr>
          <a:xfrm>
            <a:off x="48122" y="2401110"/>
            <a:ext cx="3672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Are you looking for information on UNITA research hubs and their activities ?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Go to the research pages of the UNITA website!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E9149ED-B829-4094-AA29-735BDB7C4255}"/>
              </a:ext>
            </a:extLst>
          </p:cNvPr>
          <p:cNvSpPr txBox="1"/>
          <p:nvPr/>
        </p:nvSpPr>
        <p:spPr>
          <a:xfrm>
            <a:off x="48122" y="4121218"/>
            <a:ext cx="36482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https://www.research.univ-unita.eu/en/hubs.html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7ABBB70-B71C-49EC-9E51-7B82B905F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283" y="1419666"/>
            <a:ext cx="5803789" cy="147732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9CC9458-455D-414B-BB17-38F1E6E26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7825" y="1419666"/>
            <a:ext cx="3116644" cy="147732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515DFC-0365-4FFE-853D-EFAE66766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258" y="404664"/>
            <a:ext cx="9303341" cy="73874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 anchorCtr="1">
            <a:noAutofit/>
          </a:bodyPr>
          <a:lstStyle/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en-GB" altLang="it-IT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Hubs activities</a:t>
            </a:r>
          </a:p>
        </p:txBody>
      </p:sp>
    </p:spTree>
    <p:extLst>
      <p:ext uri="{BB962C8B-B14F-4D97-AF65-F5344CB8AC3E}">
        <p14:creationId xmlns:p14="http://schemas.microsoft.com/office/powerpoint/2010/main" val="14104207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90A072-C561-4DC7-8C2A-68675C1E013B}"/>
              </a:ext>
            </a:extLst>
          </p:cNvPr>
          <p:cNvSpPr txBox="1"/>
          <p:nvPr/>
        </p:nvSpPr>
        <p:spPr>
          <a:xfrm>
            <a:off x="1848322" y="2708920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</a:rPr>
              <a:t>UNITA Research calls</a:t>
            </a:r>
          </a:p>
        </p:txBody>
      </p:sp>
    </p:spTree>
    <p:extLst>
      <p:ext uri="{BB962C8B-B14F-4D97-AF65-F5344CB8AC3E}">
        <p14:creationId xmlns:p14="http://schemas.microsoft.com/office/powerpoint/2010/main" val="33030194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678A230-DE9E-4C4E-A008-5C7DDE1E08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030"/>
          <a:stretch/>
        </p:blipFill>
        <p:spPr>
          <a:xfrm>
            <a:off x="2937996" y="2210593"/>
            <a:ext cx="9255592" cy="3164779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F8662B1E-1EED-4D5C-BD2D-8CCFB31AF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170" y="332959"/>
            <a:ext cx="9303341" cy="14281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 anchorCtr="1">
            <a:noAutofit/>
          </a:bodyPr>
          <a:lstStyle/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en-GB" altLang="it-IT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Research cartography</a:t>
            </a:r>
          </a:p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endParaRPr lang="en-GB" altLang="it-IT" sz="2000" b="1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en-GB" altLang="it-IT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Call for expression of interest open all around the year to </a:t>
            </a:r>
            <a:r>
              <a:rPr lang="en-US" altLang="it-IT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let the Unita community know that you are interested in collaborating on research activities, to publicize your skills for future collaborations</a:t>
            </a:r>
            <a:endParaRPr lang="en-GB" altLang="it-IT" sz="2000" b="1" u="sng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7C08E53-8DB0-4279-B340-9BEE1FE81EE7}"/>
              </a:ext>
            </a:extLst>
          </p:cNvPr>
          <p:cNvSpPr txBox="1"/>
          <p:nvPr/>
        </p:nvSpPr>
        <p:spPr>
          <a:xfrm>
            <a:off x="0" y="2081943"/>
            <a:ext cx="30603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Are you looking for partners to develop international research project ?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Let us know by responding to the call for expressions of interest in research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Your projects will help to complete the cartography of UNITA's research activities.</a:t>
            </a:r>
          </a:p>
        </p:txBody>
      </p:sp>
    </p:spTree>
    <p:extLst>
      <p:ext uri="{BB962C8B-B14F-4D97-AF65-F5344CB8AC3E}">
        <p14:creationId xmlns:p14="http://schemas.microsoft.com/office/powerpoint/2010/main" val="42396609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531930" name="CasellaDiTesto 2"/>
          <p:cNvSpPr/>
          <p:nvPr/>
        </p:nvSpPr>
        <p:spPr bwMode="auto">
          <a:xfrm>
            <a:off x="2752701" y="1000076"/>
            <a:ext cx="8804330" cy="717048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60000" tIns="30000" rIns="60000" bIns="30000" anchor="t">
            <a:spAutoFit/>
          </a:bodyPr>
          <a:lstStyle/>
          <a:p>
            <a:pPr>
              <a:defRPr/>
            </a:pPr>
            <a:endParaRPr lang="fr-FR" sz="2133">
              <a:latin typeface="Calibri"/>
              <a:cs typeface="Times New Roman"/>
            </a:endParaRPr>
          </a:p>
          <a:p>
            <a:pPr>
              <a:defRPr/>
            </a:pPr>
            <a:endParaRPr lang="fr-FR" sz="2133">
              <a:solidFill>
                <a:srgbClr val="000000"/>
              </a:solidFill>
              <a:latin typeface="Calibri"/>
              <a:cs typeface="Times New Roman"/>
            </a:endParaRPr>
          </a:p>
        </p:txBody>
      </p:sp>
      <p:sp>
        <p:nvSpPr>
          <p:cNvPr id="1861800105" name="Google Shape;122;p1"/>
          <p:cNvSpPr/>
          <p:nvPr/>
        </p:nvSpPr>
        <p:spPr bwMode="auto">
          <a:xfrm>
            <a:off x="1668302" y="336300"/>
            <a:ext cx="9549120" cy="94955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09630">
              <a:lnSpc>
                <a:spcPct val="108000"/>
              </a:lnSpc>
              <a:defRPr/>
            </a:pPr>
            <a:r>
              <a:rPr lang="en-US" sz="2933" b="1" dirty="0">
                <a:solidFill>
                  <a:srgbClr val="0C4DA2"/>
                </a:solidFill>
                <a:latin typeface="Trebuchet MS"/>
                <a:ea typeface="Trebuchet MS"/>
              </a:rPr>
              <a:t>Unita Research Cartography</a:t>
            </a:r>
          </a:p>
          <a:p>
            <a:pPr algn="ctr" defTabSz="609630">
              <a:lnSpc>
                <a:spcPct val="108000"/>
              </a:lnSpc>
              <a:defRPr/>
            </a:pPr>
            <a:r>
              <a:rPr lang="en-US" sz="2933" b="1" dirty="0">
                <a:solidFill>
                  <a:srgbClr val="0C4DA2"/>
                </a:solidFill>
                <a:latin typeface="Trebuchet MS"/>
              </a:rPr>
              <a:t>Accessible on the website</a:t>
            </a:r>
            <a:endParaRPr sz="2933" dirty="0">
              <a:solidFill>
                <a:srgbClr val="0C4DA2"/>
              </a:solidFill>
              <a:latin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F5F9BA-8F0B-4B53-809A-ECA4C8B51C7A}"/>
              </a:ext>
            </a:extLst>
          </p:cNvPr>
          <p:cNvSpPr txBox="1"/>
          <p:nvPr/>
        </p:nvSpPr>
        <p:spPr>
          <a:xfrm>
            <a:off x="48122" y="2401110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Looking for a partner to set up an international research project?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Use the Unita research cartography, which includes more than 900 proposals for international collaboration.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65997A-7974-7DB5-B0C9-ACF3E303F374}"/>
              </a:ext>
            </a:extLst>
          </p:cNvPr>
          <p:cNvSpPr txBox="1"/>
          <p:nvPr/>
        </p:nvSpPr>
        <p:spPr>
          <a:xfrm>
            <a:off x="192138" y="5171995"/>
            <a:ext cx="6847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3" tooltip="https://s2.sphinxonline.net/report/recherche/unita_ami/carto.ht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https://s2.sphinxonline.net/report/recherche/UNITA_AMI/Carto.htm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5C8D1A-AD18-5E81-6D47-E1AE5BB0A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610" y="1848600"/>
            <a:ext cx="6264696" cy="31951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3C981D-130F-4ADA-AA64-A61409E582FC}"/>
              </a:ext>
            </a:extLst>
          </p:cNvPr>
          <p:cNvSpPr/>
          <p:nvPr/>
        </p:nvSpPr>
        <p:spPr bwMode="auto">
          <a:xfrm>
            <a:off x="0" y="6093296"/>
            <a:ext cx="12193588" cy="7647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Noto Sans SC Regular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D29D3E-912D-4209-ACBD-01516672AD28}"/>
              </a:ext>
            </a:extLst>
          </p:cNvPr>
          <p:cNvSpPr txBox="1"/>
          <p:nvPr/>
        </p:nvSpPr>
        <p:spPr>
          <a:xfrm>
            <a:off x="840210" y="4076793"/>
            <a:ext cx="71627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chemeClr val="tx1"/>
                </a:solidFill>
              </a:rPr>
              <a:t>Eligibility Criteria &amp; Terms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Involve two or more UNITA partners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Align with one or more of the research hubs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Include funding for equipment usage or technical training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5D295E8-A680-4220-844E-E011D707954A}"/>
              </a:ext>
            </a:extLst>
          </p:cNvPr>
          <p:cNvSpPr txBox="1"/>
          <p:nvPr/>
        </p:nvSpPr>
        <p:spPr>
          <a:xfrm>
            <a:off x="6024786" y="1803071"/>
            <a:ext cx="59766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chemeClr val="tx1"/>
                </a:solidFill>
              </a:rPr>
              <a:t>Objective</a:t>
            </a:r>
            <a:r>
              <a:rPr lang="en-US" dirty="0">
                <a:solidFill>
                  <a:schemeClr val="tx1"/>
                </a:solidFill>
              </a:rPr>
              <a:t> : support the use of shared research infrastructures and resources among its member institutions.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Shared Infrastructure Database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https://reunitaresearchinfrastructure.i3a.es/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DF96D2F-F2FE-472E-A8E0-3821A916E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01" y="1915966"/>
            <a:ext cx="3544713" cy="199390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1D17EA7-B053-4E7C-92FC-6EEC30C82362}"/>
              </a:ext>
            </a:extLst>
          </p:cNvPr>
          <p:cNvSpPr txBox="1"/>
          <p:nvPr/>
        </p:nvSpPr>
        <p:spPr>
          <a:xfrm>
            <a:off x="1488283" y="83322"/>
            <a:ext cx="92890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UNITA – CALL for Shared Research Infrastructure Grants</a:t>
            </a:r>
            <a:endParaRPr lang="fr-FR" sz="2800" b="1" u="sng" spc="-1" dirty="0">
              <a:solidFill>
                <a:srgbClr val="0C4DA2"/>
              </a:solidFill>
              <a:latin typeface="Trebuchet MS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C24D7AD-A156-4E09-9ECE-1A72EC80AE8D}"/>
              </a:ext>
            </a:extLst>
          </p:cNvPr>
          <p:cNvSpPr txBox="1"/>
          <p:nvPr/>
        </p:nvSpPr>
        <p:spPr>
          <a:xfrm>
            <a:off x="840210" y="5602014"/>
            <a:ext cx="107291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chemeClr val="tx1"/>
                </a:solidFill>
              </a:rPr>
              <a:t>Information</a:t>
            </a:r>
            <a:endParaRPr lang="en-US" u="sng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Detailed information are available on UNITA research website: </a:t>
            </a:r>
            <a:r>
              <a:rPr lang="en-US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https://www.research.univ-unita.eu/en/support-for-researchers/shared-research-infrastructures.html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FA96355-245C-4490-9817-6F02193417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50" y="3307060"/>
            <a:ext cx="4076700" cy="15621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112251D-1CB6-0B46-1F31-23DA669F4A7C}"/>
              </a:ext>
            </a:extLst>
          </p:cNvPr>
          <p:cNvSpPr txBox="1"/>
          <p:nvPr/>
        </p:nvSpPr>
        <p:spPr>
          <a:xfrm>
            <a:off x="1200250" y="895153"/>
            <a:ext cx="10801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it-IT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Call open all around the year to </a:t>
            </a:r>
            <a:r>
              <a:rPr lang="fr-FR" sz="2000" b="1" u="sng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access</a:t>
            </a:r>
            <a:r>
              <a:rPr lang="fr-FR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to </a:t>
            </a:r>
            <a:r>
              <a:rPr lang="fr-FR" sz="2000" b="1" u="sng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partner</a:t>
            </a:r>
            <a:r>
              <a:rPr lang="fr-FR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2000" b="1" u="sng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research</a:t>
            </a:r>
            <a:r>
              <a:rPr lang="fr-FR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platforms </a:t>
            </a:r>
            <a:br>
              <a:rPr lang="fr-FR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</a:br>
            <a:r>
              <a:rPr lang="fr-FR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(mission </a:t>
            </a:r>
            <a:r>
              <a:rPr lang="fr-FR" sz="2000" b="1" u="sng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expenses</a:t>
            </a:r>
            <a:r>
              <a:rPr lang="fr-FR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and platform usage </a:t>
            </a:r>
            <a:r>
              <a:rPr lang="fr-FR" sz="2000" b="1" u="sng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costs</a:t>
            </a:r>
            <a:r>
              <a:rPr lang="fr-FR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</a:t>
            </a:r>
            <a:r>
              <a:rPr lang="fr-FR" sz="2000" b="1" u="sng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covered</a:t>
            </a:r>
            <a:r>
              <a:rPr lang="fr-FR" sz="2000" b="1" u="sng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by the alliance)</a:t>
            </a:r>
          </a:p>
        </p:txBody>
      </p:sp>
    </p:spTree>
    <p:extLst>
      <p:ext uri="{BB962C8B-B14F-4D97-AF65-F5344CB8AC3E}">
        <p14:creationId xmlns:p14="http://schemas.microsoft.com/office/powerpoint/2010/main" val="11070373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D05C842-03F7-48C0-B9C4-86A9314D5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380" y="1340768"/>
            <a:ext cx="8459208" cy="4768472"/>
          </a:xfrm>
          <a:prstGeom prst="rect">
            <a:avLst/>
          </a:prstGeom>
        </p:spPr>
      </p:pic>
      <p:sp>
        <p:nvSpPr>
          <p:cNvPr id="6" name="Google Shape;122;p1">
            <a:extLst>
              <a:ext uri="{FF2B5EF4-FFF2-40B4-BE49-F238E27FC236}">
                <a16:creationId xmlns:a16="http://schemas.microsoft.com/office/drawing/2014/main" id="{116FA871-9D17-4B78-8FA1-F37A89BD77FB}"/>
              </a:ext>
            </a:extLst>
          </p:cNvPr>
          <p:cNvSpPr/>
          <p:nvPr/>
        </p:nvSpPr>
        <p:spPr bwMode="auto">
          <a:xfrm>
            <a:off x="1590947" y="460879"/>
            <a:ext cx="9549120" cy="952312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09630">
              <a:lnSpc>
                <a:spcPct val="108000"/>
              </a:lnSpc>
              <a:defRPr/>
            </a:pPr>
            <a:r>
              <a:rPr lang="en-US" sz="2933" b="1" dirty="0">
                <a:solidFill>
                  <a:srgbClr val="0C4DA2"/>
                </a:solidFill>
                <a:latin typeface="Trebuchet MS"/>
                <a:ea typeface="Trebuchet MS"/>
              </a:rPr>
              <a:t>UNITA's Research Infrastructure platform</a:t>
            </a:r>
          </a:p>
          <a:p>
            <a:pPr algn="ctr" defTabSz="609630">
              <a:lnSpc>
                <a:spcPct val="108000"/>
              </a:lnSpc>
              <a:defRPr/>
            </a:pPr>
            <a:r>
              <a:rPr lang="en-US" sz="2933" b="1" dirty="0">
                <a:solidFill>
                  <a:srgbClr val="0C4DA2"/>
                </a:solidFill>
                <a:latin typeface="Trebuchet MS"/>
              </a:rPr>
              <a:t>Accessible on the website</a:t>
            </a:r>
            <a:endParaRPr sz="2933" dirty="0">
              <a:solidFill>
                <a:srgbClr val="0C4DA2"/>
              </a:solidFill>
              <a:latin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2D57E9-731A-45DA-993A-1A41741ED90F}"/>
              </a:ext>
            </a:extLst>
          </p:cNvPr>
          <p:cNvSpPr txBox="1"/>
          <p:nvPr/>
        </p:nvSpPr>
        <p:spPr>
          <a:xfrm>
            <a:off x="0" y="2359830"/>
            <a:ext cx="36485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Looking for a specific instrument for your research?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Use the UNITA infrastructure sharing tool to find out if the tool is available from an alliance partner and get in touch with the contact person.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7726ACC-2984-8EA4-10AB-E8E51341509E}"/>
              </a:ext>
            </a:extLst>
          </p:cNvPr>
          <p:cNvSpPr txBox="1"/>
          <p:nvPr/>
        </p:nvSpPr>
        <p:spPr>
          <a:xfrm>
            <a:off x="0" y="4797152"/>
            <a:ext cx="4872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https://reunitaresearchinfrastructure.i3a.es/</a:t>
            </a:r>
          </a:p>
        </p:txBody>
      </p:sp>
    </p:spTree>
    <p:extLst>
      <p:ext uri="{BB962C8B-B14F-4D97-AF65-F5344CB8AC3E}">
        <p14:creationId xmlns:p14="http://schemas.microsoft.com/office/powerpoint/2010/main" val="16952281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C914008-AC4E-28BB-4144-0CB99E9E01B3}"/>
              </a:ext>
            </a:extLst>
          </p:cNvPr>
          <p:cNvSpPr txBox="1"/>
          <p:nvPr/>
        </p:nvSpPr>
        <p:spPr>
          <a:xfrm>
            <a:off x="2100350" y="116632"/>
            <a:ext cx="79928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UNITA Calls for Advanced  Grants on Research</a:t>
            </a:r>
            <a:endParaRPr lang="fr-FR" sz="2800" b="1" dirty="0">
              <a:solidFill>
                <a:srgbClr val="0000FF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2</a:t>
            </a:r>
            <a:r>
              <a:rPr lang="en-US" sz="2000" b="1" baseline="30000" dirty="0">
                <a:solidFill>
                  <a:srgbClr val="FF0000"/>
                </a:solidFill>
              </a:rPr>
              <a:t>nd</a:t>
            </a:r>
            <a:r>
              <a:rPr lang="en-US" sz="2000" b="1" dirty="0">
                <a:solidFill>
                  <a:srgbClr val="FF0000"/>
                </a:solidFill>
              </a:rPr>
              <a:t> Mars - 17</a:t>
            </a:r>
            <a:r>
              <a:rPr lang="en-US" sz="2000" b="1" baseline="30000" dirty="0">
                <a:solidFill>
                  <a:srgbClr val="FF0000"/>
                </a:solidFill>
              </a:rPr>
              <a:t>th</a:t>
            </a:r>
            <a:r>
              <a:rPr lang="en-US" sz="2000" b="1" dirty="0">
                <a:solidFill>
                  <a:srgbClr val="FF0000"/>
                </a:solidFill>
              </a:rPr>
              <a:t> April 2026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D9D2C6-2C82-0037-FD4E-9E8911E7C38C}"/>
              </a:ext>
            </a:extLst>
          </p:cNvPr>
          <p:cNvSpPr/>
          <p:nvPr/>
        </p:nvSpPr>
        <p:spPr bwMode="auto">
          <a:xfrm>
            <a:off x="0" y="5949280"/>
            <a:ext cx="12193588" cy="9087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Noto Sans SC Regular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B1885B2-AE66-4EDD-8266-7BAE686D8B0E}"/>
              </a:ext>
            </a:extLst>
          </p:cNvPr>
          <p:cNvSpPr txBox="1"/>
          <p:nvPr/>
        </p:nvSpPr>
        <p:spPr>
          <a:xfrm>
            <a:off x="552178" y="3272599"/>
            <a:ext cx="11329142" cy="33620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indent="-285750" algn="just">
              <a:lnSpc>
                <a:spcPct val="107000"/>
              </a:lnSpc>
              <a:spcAft>
                <a:spcPts val="800"/>
              </a:spcAft>
              <a:defRPr>
                <a:solidFill>
                  <a:schemeClr val="tx1"/>
                </a:solidFill>
              </a:defRPr>
            </a:lvl1pPr>
          </a:lstStyle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</a:rPr>
              <a:t>A proposal must result</a:t>
            </a:r>
            <a:r>
              <a:rPr lang="fr-CH" b="1" dirty="0">
                <a:solidFill>
                  <a:srgbClr val="0000FF"/>
                </a:solidFill>
              </a:rPr>
              <a:t> </a:t>
            </a:r>
            <a:r>
              <a:rPr lang="en-US" b="1" dirty="0">
                <a:solidFill>
                  <a:srgbClr val="0000FF"/>
                </a:solidFill>
              </a:rPr>
              <a:t> from one or more starting grant project </a:t>
            </a:r>
            <a:r>
              <a:rPr lang="en-US" b="1" dirty="0">
                <a:solidFill>
                  <a:srgbClr val="339933"/>
                </a:solidFill>
              </a:rPr>
              <a:t>The consortium and project members may evolve. The project may welcome new members to complete the teams.</a:t>
            </a:r>
            <a:endParaRPr lang="fr-FR" b="1" dirty="0">
              <a:solidFill>
                <a:srgbClr val="339933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 project must be submitted by </a:t>
            </a:r>
            <a:r>
              <a:rPr lang="en-US" b="1" dirty="0">
                <a:solidFill>
                  <a:srgbClr val="0000FF"/>
                </a:solidFill>
              </a:rPr>
              <a:t>at least three different UNITA Partners of the UNITA Alliance</a:t>
            </a:r>
            <a:r>
              <a:rPr lang="en-US" b="1" dirty="0"/>
              <a:t>. </a:t>
            </a:r>
            <a:r>
              <a:rPr lang="fr-CH" b="1" dirty="0"/>
              <a:t> </a:t>
            </a:r>
            <a:endParaRPr lang="fr-FR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</a:rPr>
              <a:t>Each Principal Investigator, Team Leader and Team Member can only participate in one project</a:t>
            </a:r>
            <a:r>
              <a:rPr lang="en-US" b="1" dirty="0"/>
              <a:t>.</a:t>
            </a:r>
            <a:endParaRPr lang="fr-FR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UNITA Associated Partners and UNITA </a:t>
            </a:r>
            <a:r>
              <a:rPr lang="en-US" dirty="0" err="1"/>
              <a:t>Geminae</a:t>
            </a:r>
            <a:r>
              <a:rPr lang="en-US" dirty="0"/>
              <a:t> Partners are encouraged to participate in this call and join the research project teams, without requesting funding.</a:t>
            </a: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</a:rPr>
              <a:t>Project start date: July 20 - 2026      Project end date: August 31 - 2027</a:t>
            </a:r>
            <a:endParaRPr lang="fr-CH" b="1" dirty="0">
              <a:solidFill>
                <a:srgbClr val="0000FF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This call finances projects up to a </a:t>
            </a:r>
            <a:r>
              <a:rPr lang="en-US" b="1" dirty="0">
                <a:solidFill>
                  <a:srgbClr val="0000FF"/>
                </a:solidFill>
              </a:rPr>
              <a:t>maximum of 10 k€ per partners</a:t>
            </a:r>
            <a:r>
              <a:rPr lang="en-US" dirty="0"/>
              <a:t>, </a:t>
            </a: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maximum amount to be attributed per partner is 12 k€.</a:t>
            </a:r>
            <a:endParaRPr lang="fr-FR" dirty="0"/>
          </a:p>
        </p:txBody>
      </p:sp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D255E73-4584-4D64-1B8F-7CBE8420D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82" y="1142182"/>
            <a:ext cx="9679312" cy="193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816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raphique 4"/>
          <p:cNvPicPr/>
          <p:nvPr/>
        </p:nvPicPr>
        <p:blipFill>
          <a:blip r:embed="rId2"/>
          <a:stretch/>
        </p:blipFill>
        <p:spPr>
          <a:xfrm>
            <a:off x="4629610" y="1738051"/>
            <a:ext cx="6998400" cy="4066920"/>
          </a:xfrm>
          <a:prstGeom prst="rect">
            <a:avLst/>
          </a:prstGeom>
          <a:ln w="0"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806A165-667C-475F-85C2-E7BF6A971EAE}"/>
              </a:ext>
            </a:extLst>
          </p:cNvPr>
          <p:cNvSpPr txBox="1"/>
          <p:nvPr/>
        </p:nvSpPr>
        <p:spPr>
          <a:xfrm>
            <a:off x="120130" y="1839132"/>
            <a:ext cx="3672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Looking for a partner outside Europe to develop your international projects?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Visit the </a:t>
            </a:r>
            <a:r>
              <a:rPr lang="en-US" b="1" dirty="0" err="1">
                <a:solidFill>
                  <a:srgbClr val="0070C0"/>
                </a:solidFill>
              </a:rPr>
              <a:t>Geminae</a:t>
            </a:r>
            <a:r>
              <a:rPr lang="en-US" b="1" dirty="0">
                <a:solidFill>
                  <a:srgbClr val="0070C0"/>
                </a:solidFill>
              </a:rPr>
              <a:t> web pages, the UNITA alliance's network of partners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1348FA-822C-4401-B220-1D5508384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5123" y="586009"/>
            <a:ext cx="9303341" cy="73874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 anchorCtr="1">
            <a:noAutofit/>
          </a:bodyPr>
          <a:lstStyle/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en-GB" altLang="it-IT" sz="3200" b="1" spc="-1" dirty="0" err="1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Geminae</a:t>
            </a:r>
            <a:r>
              <a:rPr lang="en-GB" altLang="it-IT" sz="3200" b="1" spc="-1" dirty="0">
                <a:solidFill>
                  <a:srgbClr val="0C4DA2"/>
                </a:solidFill>
                <a:latin typeface="Trebuchet MS"/>
                <a:ea typeface="+mn-ea"/>
                <a:cs typeface="+mn-cs"/>
              </a:rPr>
              <a:t> partners</a:t>
            </a:r>
          </a:p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en-US" altLang="it-IT" sz="2400" b="1" spc="-1" dirty="0">
                <a:solidFill>
                  <a:schemeClr val="tx1"/>
                </a:solidFill>
                <a:latin typeface="Trebuchet MS"/>
                <a:ea typeface="+mn-ea"/>
                <a:cs typeface="+mn-cs"/>
              </a:rPr>
              <a:t>The network of UNITA partners outside Europe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ítulo 1"/>
          <p:cNvSpPr txBox="1">
            <a:spLocks noGrp="1"/>
          </p:cNvSpPr>
          <p:nvPr>
            <p:ph type="title"/>
          </p:nvPr>
        </p:nvSpPr>
        <p:spPr>
          <a:xfrm>
            <a:off x="6476897" y="2345166"/>
            <a:ext cx="5081724" cy="64546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b">
            <a:normAutofit/>
          </a:bodyPr>
          <a:lstStyle/>
          <a:p>
            <a:pPr algn="r" defTabSz="777240">
              <a:lnSpc>
                <a:spcPct val="81000"/>
              </a:lnSpc>
            </a:pPr>
            <a:r>
              <a:rPr sz="2720" b="1" dirty="0">
                <a:solidFill>
                  <a:srgbClr val="0C4DA2"/>
                </a:solidFill>
                <a:latin typeface="Trebuchet MS"/>
                <a:ea typeface="Trebuchet MS"/>
                <a:cs typeface="Trebuchet MS"/>
              </a:rPr>
              <a:t>Merci de </a:t>
            </a:r>
            <a:r>
              <a:rPr sz="2720" b="1" dirty="0" err="1">
                <a:solidFill>
                  <a:srgbClr val="0C4DA2"/>
                </a:solidFill>
                <a:latin typeface="Trebuchet MS"/>
                <a:ea typeface="Trebuchet MS"/>
                <a:cs typeface="Trebuchet MS"/>
              </a:rPr>
              <a:t>votre</a:t>
            </a:r>
            <a:r>
              <a:rPr sz="2720" b="1" dirty="0">
                <a:solidFill>
                  <a:srgbClr val="0C4DA2"/>
                </a:solidFill>
                <a:latin typeface="Trebuchet MS"/>
                <a:ea typeface="Trebuchet MS"/>
                <a:cs typeface="Trebuchet MS"/>
              </a:rPr>
              <a:t> attention! </a:t>
            </a:r>
          </a:p>
        </p:txBody>
      </p:sp>
      <p:sp>
        <p:nvSpPr>
          <p:cNvPr id="195" name="Título 1"/>
          <p:cNvSpPr txBox="1"/>
          <p:nvPr/>
        </p:nvSpPr>
        <p:spPr>
          <a:xfrm>
            <a:off x="88647" y="1712260"/>
            <a:ext cx="5081725" cy="645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pPr algn="r" defTabSz="777240">
              <a:lnSpc>
                <a:spcPct val="81000"/>
              </a:lnSpc>
              <a:defRPr sz="2720" b="1">
                <a:solidFill>
                  <a:srgbClr val="0C4DA2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720" dirty="0" err="1"/>
              <a:t>Grazie</a:t>
            </a:r>
            <a:r>
              <a:rPr sz="2720" dirty="0"/>
              <a:t> per </a:t>
            </a:r>
            <a:r>
              <a:rPr sz="2720" dirty="0" err="1"/>
              <a:t>l'attenzione</a:t>
            </a:r>
            <a:r>
              <a:rPr sz="2720" dirty="0"/>
              <a:t> !</a:t>
            </a:r>
            <a:r>
              <a:rPr sz="3825" dirty="0"/>
              <a:t> </a:t>
            </a:r>
          </a:p>
        </p:txBody>
      </p:sp>
      <p:sp>
        <p:nvSpPr>
          <p:cNvPr id="196" name="Título 1"/>
          <p:cNvSpPr txBox="1"/>
          <p:nvPr/>
        </p:nvSpPr>
        <p:spPr>
          <a:xfrm>
            <a:off x="3647637" y="834284"/>
            <a:ext cx="5397282" cy="535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b">
            <a:spAutoFit/>
          </a:bodyPr>
          <a:lstStyle/>
          <a:p>
            <a:pPr algn="r">
              <a:lnSpc>
                <a:spcPct val="90000"/>
              </a:lnSpc>
              <a:defRPr sz="3200" b="1">
                <a:solidFill>
                  <a:srgbClr val="0C4DA2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3200"/>
              <a:t>Obrigado pela sua atenção </a:t>
            </a:r>
          </a:p>
        </p:txBody>
      </p:sp>
      <p:sp>
        <p:nvSpPr>
          <p:cNvPr id="197" name="Título 1"/>
          <p:cNvSpPr txBox="1"/>
          <p:nvPr/>
        </p:nvSpPr>
        <p:spPr>
          <a:xfrm>
            <a:off x="454408" y="3554172"/>
            <a:ext cx="5624456" cy="535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b">
            <a:spAutoFit/>
          </a:bodyPr>
          <a:lstStyle/>
          <a:p>
            <a:pPr algn="r">
              <a:lnSpc>
                <a:spcPct val="90000"/>
              </a:lnSpc>
              <a:defRPr sz="3200" b="1">
                <a:solidFill>
                  <a:srgbClr val="0C4DA2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3200" dirty="0" err="1"/>
              <a:t>Vă</a:t>
            </a:r>
            <a:r>
              <a:rPr sz="3200" dirty="0"/>
              <a:t> </a:t>
            </a:r>
            <a:r>
              <a:rPr sz="3200" dirty="0" err="1"/>
              <a:t>mulțumim</a:t>
            </a:r>
            <a:r>
              <a:rPr sz="3200" dirty="0"/>
              <a:t> </a:t>
            </a:r>
            <a:r>
              <a:rPr sz="3200" dirty="0" err="1"/>
              <a:t>pentru</a:t>
            </a:r>
            <a:r>
              <a:rPr sz="3200" dirty="0"/>
              <a:t> </a:t>
            </a:r>
            <a:r>
              <a:rPr sz="3200" dirty="0" err="1"/>
              <a:t>atenție</a:t>
            </a:r>
            <a:r>
              <a:rPr sz="3200" dirty="0"/>
              <a:t> </a:t>
            </a:r>
          </a:p>
        </p:txBody>
      </p:sp>
      <p:sp>
        <p:nvSpPr>
          <p:cNvPr id="198" name="Título 1"/>
          <p:cNvSpPr txBox="1"/>
          <p:nvPr/>
        </p:nvSpPr>
        <p:spPr>
          <a:xfrm>
            <a:off x="4051047" y="4943138"/>
            <a:ext cx="5081724" cy="645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b">
            <a:normAutofit/>
          </a:bodyPr>
          <a:lstStyle>
            <a:lvl1pPr algn="r">
              <a:lnSpc>
                <a:spcPct val="90000"/>
              </a:lnSpc>
              <a:defRPr sz="3100" b="1">
                <a:solidFill>
                  <a:srgbClr val="0C4D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337211090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Calibri"/>
        <a:ea typeface=""/>
        <a:cs typeface="Noto Sans SC Regular"/>
      </a:majorFont>
      <a:minorFont>
        <a:latin typeface="Calibri"/>
        <a:ea typeface=""/>
        <a:cs typeface="Noto Sans SC Regula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cs typeface="Noto Sans SC Regular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cs typeface="Noto Sans SC Regular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Calibri"/>
        <a:ea typeface=""/>
        <a:cs typeface="Noto Sans SC Regular"/>
      </a:majorFont>
      <a:minorFont>
        <a:latin typeface="Calibri"/>
        <a:ea typeface=""/>
        <a:cs typeface="Noto Sans SC Regula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cs typeface="Noto Sans SC Regular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cs typeface="Noto Sans SC Regular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Calibri"/>
        <a:ea typeface="Arial"/>
        <a:cs typeface="Noto Sans SC Regular"/>
      </a:majorFont>
      <a:minorFont>
        <a:latin typeface="Calibri"/>
        <a:ea typeface="Arial"/>
        <a:cs typeface="Noto Sans SC Regular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29759</TotalTime>
  <Words>4805</Words>
  <Application>Microsoft Office PowerPoint</Application>
  <PresentationFormat>Personnalisé</PresentationFormat>
  <Paragraphs>764</Paragraphs>
  <Slides>48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48</vt:i4>
      </vt:variant>
    </vt:vector>
  </HeadingPairs>
  <TitlesOfParts>
    <vt:vector size="61" baseType="lpstr">
      <vt:lpstr>Aptos</vt:lpstr>
      <vt:lpstr>Arial</vt:lpstr>
      <vt:lpstr>Arial-Bold</vt:lpstr>
      <vt:lpstr>Calibri</vt:lpstr>
      <vt:lpstr>DejaVu Sans</vt:lpstr>
      <vt:lpstr>Helvetica</vt:lpstr>
      <vt:lpstr>Symbol</vt:lpstr>
      <vt:lpstr>Times New Roman</vt:lpstr>
      <vt:lpstr>Trebuchet MS</vt:lpstr>
      <vt:lpstr>Wingdings</vt:lpstr>
      <vt:lpstr>Tema di Office</vt:lpstr>
      <vt:lpstr>1_Tema di Office</vt:lpstr>
      <vt:lpstr>2_Tema di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de votre attention!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Susana Maria Beça Pereira</dc:creator>
  <cp:lastModifiedBy>Benoit Stutz</cp:lastModifiedBy>
  <cp:revision>570</cp:revision>
  <cp:lastPrinted>1601-01-01T00:00:00Z</cp:lastPrinted>
  <dcterms:created xsi:type="dcterms:W3CDTF">1601-01-01T00:00:00Z</dcterms:created>
  <dcterms:modified xsi:type="dcterms:W3CDTF">2026-03-03T17:36:46Z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r8>0</vt:r8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r8>0</vt:r8>
  </property>
  <property fmtid="{D5CDD505-2E9C-101B-9397-08002B2CF9AE}" pid="7" name="Notes">
    <vt:r8>1</vt:r8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r8>21</vt:r8>
  </property>
</Properties>
</file>